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5" r:id="rId1"/>
  </p:sldMasterIdLst>
  <p:notesMasterIdLst>
    <p:notesMasterId r:id="rId89"/>
  </p:notesMasterIdLst>
  <p:handoutMasterIdLst>
    <p:handoutMasterId r:id="rId90"/>
  </p:handoutMasterIdLst>
  <p:sldIdLst>
    <p:sldId id="689" r:id="rId2"/>
    <p:sldId id="257" r:id="rId3"/>
    <p:sldId id="273" r:id="rId4"/>
    <p:sldId id="272" r:id="rId5"/>
    <p:sldId id="271" r:id="rId6"/>
    <p:sldId id="270"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1" r:id="rId23"/>
    <p:sldId id="332" r:id="rId24"/>
    <p:sldId id="287" r:id="rId25"/>
    <p:sldId id="333" r:id="rId26"/>
    <p:sldId id="291" r:id="rId27"/>
    <p:sldId id="359" r:id="rId28"/>
    <p:sldId id="415" r:id="rId29"/>
    <p:sldId id="365" r:id="rId30"/>
    <p:sldId id="366" r:id="rId31"/>
    <p:sldId id="367" r:id="rId32"/>
    <p:sldId id="368" r:id="rId33"/>
    <p:sldId id="369" r:id="rId34"/>
    <p:sldId id="370" r:id="rId35"/>
    <p:sldId id="371" r:id="rId36"/>
    <p:sldId id="483" r:id="rId37"/>
    <p:sldId id="372" r:id="rId38"/>
    <p:sldId id="373" r:id="rId39"/>
    <p:sldId id="404" r:id="rId40"/>
    <p:sldId id="375" r:id="rId41"/>
    <p:sldId id="378" r:id="rId42"/>
    <p:sldId id="379" r:id="rId43"/>
    <p:sldId id="383" r:id="rId44"/>
    <p:sldId id="429" r:id="rId45"/>
    <p:sldId id="417" r:id="rId46"/>
    <p:sldId id="410" r:id="rId47"/>
    <p:sldId id="666" r:id="rId48"/>
    <p:sldId id="386" r:id="rId49"/>
    <p:sldId id="387" r:id="rId50"/>
    <p:sldId id="389" r:id="rId51"/>
    <p:sldId id="416" r:id="rId52"/>
    <p:sldId id="466" r:id="rId53"/>
    <p:sldId id="393" r:id="rId54"/>
    <p:sldId id="394" r:id="rId55"/>
    <p:sldId id="395" r:id="rId56"/>
    <p:sldId id="396" r:id="rId57"/>
    <p:sldId id="484" r:id="rId58"/>
    <p:sldId id="402" r:id="rId59"/>
    <p:sldId id="419" r:id="rId60"/>
    <p:sldId id="421" r:id="rId61"/>
    <p:sldId id="441" r:id="rId62"/>
    <p:sldId id="444" r:id="rId63"/>
    <p:sldId id="443" r:id="rId64"/>
    <p:sldId id="442" r:id="rId65"/>
    <p:sldId id="451" r:id="rId66"/>
    <p:sldId id="450" r:id="rId67"/>
    <p:sldId id="449" r:id="rId68"/>
    <p:sldId id="448" r:id="rId69"/>
    <p:sldId id="447" r:id="rId70"/>
    <p:sldId id="446" r:id="rId71"/>
    <p:sldId id="445" r:id="rId72"/>
    <p:sldId id="456" r:id="rId73"/>
    <p:sldId id="455" r:id="rId74"/>
    <p:sldId id="454" r:id="rId75"/>
    <p:sldId id="458" r:id="rId76"/>
    <p:sldId id="667" r:id="rId77"/>
    <p:sldId id="676" r:id="rId78"/>
    <p:sldId id="677" r:id="rId79"/>
    <p:sldId id="678" r:id="rId80"/>
    <p:sldId id="679" r:id="rId81"/>
    <p:sldId id="685" r:id="rId82"/>
    <p:sldId id="686" r:id="rId83"/>
    <p:sldId id="687" r:id="rId84"/>
    <p:sldId id="688" r:id="rId85"/>
    <p:sldId id="485" r:id="rId86"/>
    <p:sldId id="674" r:id="rId87"/>
    <p:sldId id="464" r:id="rId8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CCFFFF"/>
    <a:srgbClr val="FFCC99"/>
    <a:srgbClr val="FFFF99"/>
    <a:srgbClr val="99CCFF"/>
    <a:srgbClr val="FFFFFF"/>
    <a:srgbClr val="FFFF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4253" autoAdjust="0"/>
  </p:normalViewPr>
  <p:slideViewPr>
    <p:cSldViewPr>
      <p:cViewPr varScale="1">
        <p:scale>
          <a:sx n="91" d="100"/>
          <a:sy n="91" d="100"/>
        </p:scale>
        <p:origin x="10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032"/>
    </p:cViewPr>
  </p:sorterViewPr>
  <p:notesViewPr>
    <p:cSldViewPr>
      <p:cViewPr>
        <p:scale>
          <a:sx n="75" d="100"/>
          <a:sy n="75" d="100"/>
        </p:scale>
        <p:origin x="2430"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170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68800"/>
            <a:ext cx="50292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195" name="Rectangle 3"/>
          <p:cNvSpPr>
            <a:spLocks noChangeArrowheads="1" noTextEdit="1"/>
          </p:cNvSpPr>
          <p:nvPr>
            <p:ph type="sldImg" idx="2"/>
          </p:nvPr>
        </p:nvSpPr>
        <p:spPr bwMode="auto">
          <a:xfrm>
            <a:off x="1144588" y="712788"/>
            <a:ext cx="4568825" cy="3425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625203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0526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4500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xfrm>
            <a:off x="1144588" y="685800"/>
            <a:ext cx="4572000" cy="3429000"/>
          </a:xfrm>
          <a:ln/>
        </p:spPr>
      </p:sp>
      <p:sp>
        <p:nvSpPr>
          <p:cNvPr id="30723" name="Rectangle 3"/>
          <p:cNvSpPr>
            <a:spLocks noGrp="1" noChangeArrowheads="1"/>
          </p:cNvSpPr>
          <p:nvPr>
            <p:ph type="body" idx="1"/>
          </p:nvPr>
        </p:nvSpPr>
        <p:spPr>
          <a:xfrm>
            <a:off x="685800" y="4343400"/>
            <a:ext cx="5486400" cy="4114800"/>
          </a:xfrm>
          <a:noFill/>
        </p:spPr>
        <p:txBody>
          <a:bodyPr/>
          <a:lstStyle/>
          <a:p>
            <a:r>
              <a:rPr lang="en-US" altLang="en-US" smtClean="0"/>
              <a:t>Contour lines form U lines tend to parallel stream before crossing.</a:t>
            </a:r>
          </a:p>
          <a:p>
            <a:endParaRPr lang="en-US" altLang="en-US" smtClean="0"/>
          </a:p>
          <a:p>
            <a:r>
              <a:rPr lang="en-US" altLang="en-US" smtClean="0"/>
              <a:t>Contour line crossing streams ALWAYS point up stream.</a:t>
            </a:r>
          </a:p>
          <a:p>
            <a:endParaRPr lang="en-US" altLang="en-US" smtClean="0"/>
          </a:p>
          <a:p>
            <a:r>
              <a:rPr lang="en-US" altLang="en-US" smtClean="0"/>
              <a:t>Usually plenty of room to maneuver</a:t>
            </a:r>
          </a:p>
          <a:p>
            <a:endParaRPr lang="en-US" altLang="en-US" smtClean="0"/>
          </a:p>
        </p:txBody>
      </p:sp>
    </p:spTree>
    <p:extLst>
      <p:ext uri="{BB962C8B-B14F-4D97-AF65-F5344CB8AC3E}">
        <p14:creationId xmlns:p14="http://schemas.microsoft.com/office/powerpoint/2010/main" val="1118249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1189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xfrm>
            <a:off x="1144588" y="685800"/>
            <a:ext cx="4572000" cy="3429000"/>
          </a:xfrm>
          <a:ln/>
        </p:spPr>
      </p:sp>
      <p:sp>
        <p:nvSpPr>
          <p:cNvPr id="34819" name="Rectangle 3"/>
          <p:cNvSpPr>
            <a:spLocks noGrp="1" noChangeArrowheads="1"/>
          </p:cNvSpPr>
          <p:nvPr>
            <p:ph type="body" idx="1"/>
          </p:nvPr>
        </p:nvSpPr>
        <p:spPr>
          <a:xfrm>
            <a:off x="685800" y="4343400"/>
            <a:ext cx="5486400" cy="4114800"/>
          </a:xfrm>
          <a:noFill/>
        </p:spPr>
        <p:txBody>
          <a:bodyPr/>
          <a:lstStyle/>
          <a:p>
            <a:r>
              <a:rPr lang="en-US" altLang="en-US" smtClean="0"/>
              <a:t>Between 2 hilltops or a break in the level crest of a ridge.</a:t>
            </a:r>
          </a:p>
          <a:p>
            <a:endParaRPr lang="en-US" altLang="en-US" smtClean="0"/>
          </a:p>
          <a:p>
            <a:r>
              <a:rPr lang="en-US" altLang="en-US" smtClean="0"/>
              <a:t>Saddle usually appear as an hourglass</a:t>
            </a:r>
          </a:p>
          <a:p>
            <a:endParaRPr lang="en-US" altLang="en-US" smtClean="0"/>
          </a:p>
        </p:txBody>
      </p:sp>
    </p:spTree>
    <p:extLst>
      <p:ext uri="{BB962C8B-B14F-4D97-AF65-F5344CB8AC3E}">
        <p14:creationId xmlns:p14="http://schemas.microsoft.com/office/powerpoint/2010/main" val="20026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0208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noTextEdit="1"/>
          </p:cNvSpPr>
          <p:nvPr>
            <p:ph type="sldImg"/>
          </p:nvPr>
        </p:nvSpPr>
        <p:spPr>
          <a:xfrm>
            <a:off x="1144588" y="685800"/>
            <a:ext cx="4572000" cy="3429000"/>
          </a:xfrm>
          <a:ln/>
        </p:spPr>
      </p:sp>
      <p:sp>
        <p:nvSpPr>
          <p:cNvPr id="38915" name="Rectangle 3"/>
          <p:cNvSpPr>
            <a:spLocks noGrp="1" noChangeArrowheads="1"/>
          </p:cNvSpPr>
          <p:nvPr>
            <p:ph type="body" idx="1"/>
          </p:nvPr>
        </p:nvSpPr>
        <p:spPr>
          <a:xfrm>
            <a:off x="685800" y="4343400"/>
            <a:ext cx="5486400" cy="4114800"/>
          </a:xfrm>
          <a:noFill/>
        </p:spPr>
        <p:txBody>
          <a:bodyPr/>
          <a:lstStyle/>
          <a:p>
            <a:r>
              <a:rPr lang="en-US" altLang="en-US" smtClean="0"/>
              <a:t>In a depression there is higher ground on ALL sides</a:t>
            </a:r>
          </a:p>
          <a:p>
            <a:endParaRPr lang="en-US" altLang="en-US" smtClean="0"/>
          </a:p>
        </p:txBody>
      </p:sp>
    </p:spTree>
    <p:extLst>
      <p:ext uri="{BB962C8B-B14F-4D97-AF65-F5344CB8AC3E}">
        <p14:creationId xmlns:p14="http://schemas.microsoft.com/office/powerpoint/2010/main" val="2086048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985977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a:xfrm>
            <a:off x="1144588" y="685800"/>
            <a:ext cx="4572000" cy="3429000"/>
          </a:xfrm>
          <a:ln/>
        </p:spPr>
      </p:sp>
      <p:sp>
        <p:nvSpPr>
          <p:cNvPr id="43011" name="Rectangle 3"/>
          <p:cNvSpPr>
            <a:spLocks noGrp="1" noChangeArrowheads="1"/>
          </p:cNvSpPr>
          <p:nvPr>
            <p:ph type="body" idx="1"/>
          </p:nvPr>
        </p:nvSpPr>
        <p:spPr>
          <a:xfrm>
            <a:off x="685800" y="4343400"/>
            <a:ext cx="5486400" cy="4114800"/>
          </a:xfrm>
          <a:noFill/>
        </p:spPr>
        <p:txBody>
          <a:bodyPr/>
          <a:lstStyle/>
          <a:p>
            <a:r>
              <a:rPr lang="en-US" altLang="en-US" smtClean="0"/>
              <a:t>Contour lines are V Shaped with the points of the V POINTING UPHILL and UPSTREAM  </a:t>
            </a:r>
          </a:p>
          <a:p>
            <a:endParaRPr lang="en-US" altLang="en-US" smtClean="0"/>
          </a:p>
        </p:txBody>
      </p:sp>
    </p:spTree>
    <p:extLst>
      <p:ext uri="{BB962C8B-B14F-4D97-AF65-F5344CB8AC3E}">
        <p14:creationId xmlns:p14="http://schemas.microsoft.com/office/powerpoint/2010/main" val="1346600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3527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xfrm>
            <a:off x="1144588" y="685800"/>
            <a:ext cx="4572000" cy="3429000"/>
          </a:xfrm>
          <a:ln/>
        </p:spPr>
      </p:sp>
      <p:sp>
        <p:nvSpPr>
          <p:cNvPr id="47107" name="Rectangle 3"/>
          <p:cNvSpPr>
            <a:spLocks noGrp="1" noChangeArrowheads="1"/>
          </p:cNvSpPr>
          <p:nvPr>
            <p:ph type="body" idx="1"/>
          </p:nvPr>
        </p:nvSpPr>
        <p:spPr>
          <a:xfrm>
            <a:off x="685800" y="4343400"/>
            <a:ext cx="5486400" cy="4114800"/>
          </a:xfrm>
          <a:noFill/>
        </p:spPr>
        <p:txBody>
          <a:bodyPr/>
          <a:lstStyle/>
          <a:p>
            <a:r>
              <a:rPr lang="en-US" altLang="en-US" smtClean="0"/>
              <a:t>ususally formed by parallel streams cutting down the side of a ridge</a:t>
            </a:r>
          </a:p>
          <a:p>
            <a:endParaRPr lang="en-US" altLang="en-US" smtClean="0"/>
          </a:p>
          <a:p>
            <a:r>
              <a:rPr lang="en-US" altLang="en-US" smtClean="0"/>
              <a:t>Contour lines shaped like U or Vs point AWAY From HIGH GROUND</a:t>
            </a:r>
          </a:p>
        </p:txBody>
      </p:sp>
    </p:spTree>
    <p:extLst>
      <p:ext uri="{BB962C8B-B14F-4D97-AF65-F5344CB8AC3E}">
        <p14:creationId xmlns:p14="http://schemas.microsoft.com/office/powerpoint/2010/main" val="378755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73942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7001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260964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39907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03114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4482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2968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08738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52867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999191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01068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90093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83181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85673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41939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73969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26003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55929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99937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56274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575391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1338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812443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878023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06585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61991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33582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914400" y="4343400"/>
            <a:ext cx="5029200" cy="4114800"/>
          </a:xfrm>
          <a:noFill/>
        </p:spPr>
        <p:txBody>
          <a:bodyPr/>
          <a:lstStyle/>
          <a:p>
            <a:endParaRPr lang="en-US" altLang="en-US" smtClean="0"/>
          </a:p>
        </p:txBody>
      </p:sp>
      <p:sp>
        <p:nvSpPr>
          <p:cNvPr id="99331" name="Rectangle 3"/>
          <p:cNvSpPr>
            <a:spLocks noChangeArrowheads="1" noTextEdit="1"/>
          </p:cNvSpPr>
          <p:nvPr>
            <p:ph type="sldImg"/>
          </p:nvPr>
        </p:nvSpPr>
        <p:spPr>
          <a:xfrm>
            <a:off x="847725" y="463550"/>
            <a:ext cx="5162550" cy="3873500"/>
          </a:xfrm>
          <a:ln cap="flat"/>
        </p:spPr>
      </p:sp>
    </p:spTree>
    <p:extLst>
      <p:ext uri="{BB962C8B-B14F-4D97-AF65-F5344CB8AC3E}">
        <p14:creationId xmlns:p14="http://schemas.microsoft.com/office/powerpoint/2010/main" val="3482100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88212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8409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65163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92406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7241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870826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44675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4549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72289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54557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436826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67206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0243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noTextEdit="1"/>
          </p:cNvSpPr>
          <p:nvPr>
            <p:ph type="sldImg"/>
          </p:nvPr>
        </p:nvSpPr>
        <p:spPr>
          <a:xfrm>
            <a:off x="1144588" y="685800"/>
            <a:ext cx="4572000" cy="3429000"/>
          </a:xfrm>
          <a:ln/>
        </p:spPr>
      </p:sp>
      <p:sp>
        <p:nvSpPr>
          <p:cNvPr id="22531" name="Rectangle 3"/>
          <p:cNvSpPr>
            <a:spLocks noGrp="1" noChangeArrowheads="1"/>
          </p:cNvSpPr>
          <p:nvPr>
            <p:ph type="body" idx="1"/>
          </p:nvPr>
        </p:nvSpPr>
        <p:spPr>
          <a:xfrm>
            <a:off x="685800" y="4343400"/>
            <a:ext cx="5486400" cy="4114800"/>
          </a:xfrm>
          <a:noFill/>
        </p:spPr>
        <p:txBody>
          <a:bodyPr/>
          <a:lstStyle/>
          <a:p>
            <a:r>
              <a:rPr lang="en-US" altLang="en-US" smtClean="0"/>
              <a:t>Contour lines forming concentric circles.</a:t>
            </a:r>
          </a:p>
          <a:p>
            <a:endParaRPr lang="en-US" altLang="en-US" smtClean="0"/>
          </a:p>
        </p:txBody>
      </p:sp>
    </p:spTree>
    <p:extLst>
      <p:ext uri="{BB962C8B-B14F-4D97-AF65-F5344CB8AC3E}">
        <p14:creationId xmlns:p14="http://schemas.microsoft.com/office/powerpoint/2010/main" val="29757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7122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a:xfrm>
            <a:off x="1144588" y="685800"/>
            <a:ext cx="4572000" cy="3429000"/>
          </a:xfrm>
          <a:ln/>
        </p:spPr>
      </p:sp>
      <p:sp>
        <p:nvSpPr>
          <p:cNvPr id="26627" name="Rectangle 3"/>
          <p:cNvSpPr>
            <a:spLocks noGrp="1" noChangeArrowheads="1"/>
          </p:cNvSpPr>
          <p:nvPr>
            <p:ph type="body" idx="1"/>
          </p:nvPr>
        </p:nvSpPr>
        <p:spPr>
          <a:xfrm>
            <a:off x="685800" y="4343400"/>
            <a:ext cx="5486400" cy="4114800"/>
          </a:xfrm>
          <a:noFill/>
        </p:spPr>
        <p:txBody>
          <a:bodyPr/>
          <a:lstStyle/>
          <a:p>
            <a:r>
              <a:rPr lang="en-US" altLang="en-US" smtClean="0"/>
              <a:t>Contour lines forming a U or V; always point to high ground.</a:t>
            </a:r>
          </a:p>
        </p:txBody>
      </p:sp>
    </p:spTree>
    <p:extLst>
      <p:ext uri="{BB962C8B-B14F-4D97-AF65-F5344CB8AC3E}">
        <p14:creationId xmlns:p14="http://schemas.microsoft.com/office/powerpoint/2010/main" val="123105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1993739177"/>
      </p:ext>
    </p:extLst>
  </p:cSld>
  <p:clrMapOvr>
    <a:masterClrMapping/>
  </p:clrMapOvr>
  <p:transition spd="med">
    <p:spli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7501" y="173040"/>
            <a:ext cx="5773738" cy="57943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524051587"/>
      </p:ext>
    </p:extLst>
  </p:cSld>
  <p:clrMapOvr>
    <a:masterClrMapping/>
  </p:clrMapOvr>
  <p:transition spd="med">
    <p:spli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40"/>
            <a:ext cx="2057400" cy="59531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3040"/>
            <a:ext cx="6019800" cy="595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2783522951"/>
      </p:ext>
    </p:extLst>
  </p:cSld>
  <p:clrMapOvr>
    <a:masterClrMapping/>
  </p:clrMapOvr>
  <p:transition spd="med">
    <p:spli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7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550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42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57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454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4" name="Rectangle 15"/>
          <p:cNvSpPr>
            <a:spLocks noGrp="1" noChangeArrowheads="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Rectangle 1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149897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4" name="Rectangle 15"/>
          <p:cNvSpPr>
            <a:spLocks noGrp="1" noChangeArrowheads="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Rectangle 1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2927416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02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1" y="173040"/>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2287388025"/>
      </p:ext>
    </p:extLst>
  </p:cSld>
  <p:clrMapOvr>
    <a:masterClrMapping/>
  </p:clrMapOvr>
  <p:transition spd="med">
    <p:spli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054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300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9319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5671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2431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2564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36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8276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236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701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3189853457"/>
      </p:ext>
    </p:extLst>
  </p:cSld>
  <p:clrMapOvr>
    <a:masterClrMapping/>
  </p:clrMapOvr>
  <p:transition spd="med">
    <p:split/>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5633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5731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9054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7843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0068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r>
              <a:rPr lang="en-US" noProof="0" smtClean="0"/>
              <a:t>Click icon to add table</a:t>
            </a:r>
            <a:endParaRPr lang="en-US" noProof="0"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a:cs typeface="+mn-cs"/>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lgn="ctr" eaLnBrk="0" hangingPunct="0">
              <a:defRPr>
                <a:cs typeface="+mn-cs"/>
              </a:defRPr>
            </a:lvl1pPr>
          </a:lstStyle>
          <a:p>
            <a:pPr>
              <a:defRPr/>
            </a:pPr>
            <a:fld id="{D221A1E8-C873-471E-AF95-781E0DA7CA92}" type="slidenum">
              <a:rPr lang="en-US"/>
              <a:pPr>
                <a:defRPr/>
              </a:pPr>
              <a:t>‹#›</a:t>
            </a:fld>
            <a:endParaRPr lang="en-US" dirty="0"/>
          </a:p>
        </p:txBody>
      </p:sp>
    </p:spTree>
    <p:extLst>
      <p:ext uri="{BB962C8B-B14F-4D97-AF65-F5344CB8AC3E}">
        <p14:creationId xmlns:p14="http://schemas.microsoft.com/office/powerpoint/2010/main" val="1837564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a:cs typeface="+mn-cs"/>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a:prstGeom prst="rect">
            <a:avLst/>
          </a:prstGeom>
        </p:spPr>
        <p:txBody>
          <a:bodyPr/>
          <a:lstStyle>
            <a:lvl1pPr algn="ctr" eaLnBrk="0" hangingPunct="0">
              <a:defRPr>
                <a:cs typeface="+mn-cs"/>
              </a:defRPr>
            </a:lvl1pPr>
          </a:lstStyle>
          <a:p>
            <a:pPr>
              <a:defRPr/>
            </a:pPr>
            <a:fld id="{09DE1D16-579A-42C4-8C7E-5DC87EFEDBA5}" type="slidenum">
              <a:rPr lang="en-US"/>
              <a:pPr>
                <a:defRPr/>
              </a:pPr>
              <a:t>‹#›</a:t>
            </a:fld>
            <a:endParaRPr lang="en-US" dirty="0"/>
          </a:p>
        </p:txBody>
      </p:sp>
    </p:spTree>
    <p:extLst>
      <p:ext uri="{BB962C8B-B14F-4D97-AF65-F5344CB8AC3E}">
        <p14:creationId xmlns:p14="http://schemas.microsoft.com/office/powerpoint/2010/main" val="3056279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132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1" y="173040"/>
            <a:ext cx="5773738" cy="57943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2926423341"/>
      </p:ext>
    </p:extLst>
  </p:cSld>
  <p:clrMapOvr>
    <a:masterClrMapping/>
  </p:clrMapOvr>
  <p:transition spd="med">
    <p:spli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8"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3303727400"/>
      </p:ext>
    </p:extLst>
  </p:cSld>
  <p:clrMapOvr>
    <a:masterClrMapping/>
  </p:clrMapOvr>
  <p:transition spd="med">
    <p:spli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7501" y="173040"/>
            <a:ext cx="5773738" cy="579437"/>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4"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1967503604"/>
      </p:ext>
    </p:extLst>
  </p:cSld>
  <p:clrMapOvr>
    <a:masterClrMapping/>
  </p:clrMapOvr>
  <p:transition spd="med">
    <p:spli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3"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1438423345"/>
      </p:ext>
    </p:extLst>
  </p:cSld>
  <p:clrMapOvr>
    <a:masterClrMapping/>
  </p:clrMapOvr>
  <p:transition spd="med">
    <p:spli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993348981"/>
      </p:ext>
    </p:extLst>
  </p:cSld>
  <p:clrMapOvr>
    <a:masterClrMapping/>
  </p:clrMapOvr>
  <p:transition spd="med">
    <p:spli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7730FF8-63FA-4515-8EFA-F03B6E370DEA}" type="datetimeFigureOut">
              <a:rPr lang="en-US" smtClean="0"/>
              <a:t>4/4/2016</a:t>
            </a:fld>
            <a:endParaRPr lang="en-US"/>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153F14A9-2028-4744-A410-9DD1ABBD2828}" type="slidenum">
              <a:rPr lang="en-US" smtClean="0"/>
              <a:t>‹#›</a:t>
            </a:fld>
            <a:endParaRPr lang="en-US"/>
          </a:p>
        </p:txBody>
      </p:sp>
    </p:spTree>
    <p:extLst>
      <p:ext uri="{BB962C8B-B14F-4D97-AF65-F5344CB8AC3E}">
        <p14:creationId xmlns:p14="http://schemas.microsoft.com/office/powerpoint/2010/main" val="3682520537"/>
      </p:ext>
    </p:extLst>
  </p:cSld>
  <p:clrMapOvr>
    <a:masterClrMapping/>
  </p:clrMapOvr>
  <p:transition spd="med">
    <p:spli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4.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5.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39"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40"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41" cstate="print"/>
          <a:srcRect/>
          <a:stretch>
            <a:fillRect/>
          </a:stretch>
        </p:blipFill>
        <p:spPr bwMode="auto">
          <a:xfrm>
            <a:off x="5334000" y="3556000"/>
            <a:ext cx="3810000" cy="3295650"/>
          </a:xfrm>
          <a:prstGeom prst="rect">
            <a:avLst/>
          </a:prstGeom>
          <a:noFill/>
          <a:ln w="9525">
            <a:noFill/>
            <a:miter lim="800000"/>
            <a:headEnd/>
            <a:tailEnd/>
          </a:ln>
        </p:spPr>
      </p:pic>
      <p:pic>
        <p:nvPicPr>
          <p:cNvPr id="1029" name="Picture 3" descr="top-corner"/>
          <p:cNvPicPr>
            <a:picLocks noChangeAspect="1" noChangeArrowheads="1"/>
          </p:cNvPicPr>
          <p:nvPr/>
        </p:nvPicPr>
        <p:blipFill>
          <a:blip r:embed="rId42" cstate="print"/>
          <a:srcRect/>
          <a:stretch>
            <a:fillRect/>
          </a:stretch>
        </p:blipFill>
        <p:spPr bwMode="auto">
          <a:xfrm>
            <a:off x="0" y="0"/>
            <a:ext cx="3810000" cy="3295650"/>
          </a:xfrm>
          <a:prstGeom prst="rect">
            <a:avLst/>
          </a:prstGeom>
          <a:noFill/>
          <a:ln w="9525">
            <a:noFill/>
            <a:miter lim="800000"/>
            <a:headEnd/>
            <a:tailEnd/>
          </a:ln>
        </p:spPr>
      </p:pic>
      <p:pic>
        <p:nvPicPr>
          <p:cNvPr id="2" name="Picture 1"/>
          <p:cNvPicPr>
            <a:picLocks noChangeAspect="1"/>
          </p:cNvPicPr>
          <p:nvPr/>
        </p:nvPicPr>
        <p:blipFill>
          <a:blip r:embed="rId43"/>
          <a:stretch>
            <a:fillRect/>
          </a:stretch>
        </p:blipFill>
        <p:spPr>
          <a:xfrm>
            <a:off x="37579" y="6477002"/>
            <a:ext cx="5386013" cy="355477"/>
          </a:xfrm>
          <a:prstGeom prst="rect">
            <a:avLst/>
          </a:prstGeom>
        </p:spPr>
      </p:pic>
    </p:spTree>
    <p:extLst>
      <p:ext uri="{BB962C8B-B14F-4D97-AF65-F5344CB8AC3E}">
        <p14:creationId xmlns:p14="http://schemas.microsoft.com/office/powerpoint/2010/main" val="66852169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Lst>
  <p:transition spd="med">
    <p:split/>
  </p:transition>
  <p:timing>
    <p:tnLst>
      <p:par>
        <p:cTn id="1" dur="indefinite" restart="never" nodeType="tmRoot"/>
      </p:par>
    </p:tnLst>
  </p:timing>
  <p:txStyles>
    <p:titleStyle>
      <a:lvl1pPr algn="ctr" rtl="0" eaLnBrk="1" fontAlgn="base" hangingPunct="1">
        <a:spcBef>
          <a:spcPct val="0"/>
        </a:spcBef>
        <a:spcAft>
          <a:spcPct val="0"/>
        </a:spcAft>
        <a:defRPr sz="2400" b="1">
          <a:solidFill>
            <a:schemeClr val="tx2"/>
          </a:solidFill>
          <a:latin typeface="+mj-lt"/>
          <a:ea typeface="+mj-ea"/>
          <a:cs typeface="+mj-cs"/>
        </a:defRPr>
      </a:lvl1pPr>
      <a:lvl2pPr algn="ctr" rtl="0" eaLnBrk="1" fontAlgn="base" hangingPunct="1">
        <a:spcBef>
          <a:spcPct val="0"/>
        </a:spcBef>
        <a:spcAft>
          <a:spcPct val="0"/>
        </a:spcAft>
        <a:defRPr sz="2400" b="1">
          <a:solidFill>
            <a:schemeClr val="tx2"/>
          </a:solidFill>
          <a:latin typeface="Arial" charset="0"/>
        </a:defRPr>
      </a:lvl2pPr>
      <a:lvl3pPr algn="ctr" rtl="0" eaLnBrk="1" fontAlgn="base" hangingPunct="1">
        <a:spcBef>
          <a:spcPct val="0"/>
        </a:spcBef>
        <a:spcAft>
          <a:spcPct val="0"/>
        </a:spcAft>
        <a:defRPr sz="2400" b="1">
          <a:solidFill>
            <a:schemeClr val="tx2"/>
          </a:solidFill>
          <a:latin typeface="Arial" charset="0"/>
        </a:defRPr>
      </a:lvl3pPr>
      <a:lvl4pPr algn="ctr" rtl="0" eaLnBrk="1" fontAlgn="base" hangingPunct="1">
        <a:spcBef>
          <a:spcPct val="0"/>
        </a:spcBef>
        <a:spcAft>
          <a:spcPct val="0"/>
        </a:spcAft>
        <a:defRPr sz="2400" b="1">
          <a:solidFill>
            <a:schemeClr val="tx2"/>
          </a:solidFill>
          <a:latin typeface="Arial" charset="0"/>
        </a:defRPr>
      </a:lvl4pPr>
      <a:lvl5pPr algn="ctr" rtl="0" eaLnBrk="1" fontAlgn="base" hangingPunct="1">
        <a:spcBef>
          <a:spcPct val="0"/>
        </a:spcBef>
        <a:spcAft>
          <a:spcPct val="0"/>
        </a:spcAft>
        <a:defRPr sz="2400" b="1">
          <a:solidFill>
            <a:schemeClr val="tx2"/>
          </a:solidFill>
          <a:latin typeface="Arial" charset="0"/>
        </a:defRPr>
      </a:lvl5pPr>
      <a:lvl6pPr marL="342900" algn="ctr" rtl="0" eaLnBrk="1" fontAlgn="base" hangingPunct="1">
        <a:spcBef>
          <a:spcPct val="0"/>
        </a:spcBef>
        <a:spcAft>
          <a:spcPct val="0"/>
        </a:spcAft>
        <a:defRPr sz="2400" b="1">
          <a:solidFill>
            <a:schemeClr val="tx2"/>
          </a:solidFill>
          <a:latin typeface="Arial" charset="0"/>
        </a:defRPr>
      </a:lvl6pPr>
      <a:lvl7pPr marL="685800" algn="ctr" rtl="0" eaLnBrk="1" fontAlgn="base" hangingPunct="1">
        <a:spcBef>
          <a:spcPct val="0"/>
        </a:spcBef>
        <a:spcAft>
          <a:spcPct val="0"/>
        </a:spcAft>
        <a:defRPr sz="2400" b="1">
          <a:solidFill>
            <a:schemeClr val="tx2"/>
          </a:solidFill>
          <a:latin typeface="Arial" charset="0"/>
        </a:defRPr>
      </a:lvl7pPr>
      <a:lvl8pPr marL="1028700" algn="ctr" rtl="0" eaLnBrk="1" fontAlgn="base" hangingPunct="1">
        <a:spcBef>
          <a:spcPct val="0"/>
        </a:spcBef>
        <a:spcAft>
          <a:spcPct val="0"/>
        </a:spcAft>
        <a:defRPr sz="2400" b="1">
          <a:solidFill>
            <a:schemeClr val="tx2"/>
          </a:solidFill>
          <a:latin typeface="Arial" charset="0"/>
        </a:defRPr>
      </a:lvl8pPr>
      <a:lvl9pPr marL="1371600" algn="ctr" rtl="0" eaLnBrk="1" fontAlgn="base" hangingPunct="1">
        <a:spcBef>
          <a:spcPct val="0"/>
        </a:spcBef>
        <a:spcAft>
          <a:spcPct val="0"/>
        </a:spcAft>
        <a:defRPr sz="2400" b="1">
          <a:solidFill>
            <a:schemeClr val="tx2"/>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1800">
          <a:solidFill>
            <a:schemeClr val="tx1"/>
          </a:solidFill>
          <a:latin typeface="+mn-lt"/>
        </a:defRPr>
      </a:lvl2pPr>
      <a:lvl3pPr marL="857250" indent="-171450" algn="l" rtl="0" eaLnBrk="1" fontAlgn="base" hangingPunct="1">
        <a:spcBef>
          <a:spcPct val="20000"/>
        </a:spcBef>
        <a:spcAft>
          <a:spcPct val="0"/>
        </a:spcAft>
        <a:buChar char="•"/>
        <a:defRPr sz="1500">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http://www.adtdl.army.mil/cgi-bin/atdl.dll/fm/3-25.26/image42.gif"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http://www.adtdl.army.mil/cgi-bin/atdl.dll/fm/3-25.26/image42.gif"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http://www.adtdl.army.mil/cgi-bin/atdl.dll/fm/3-25.26/image42.gif"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www.ndguard.ngb.army.mil/news/NewsPhotos/2012Photos/7July/12-194_Drabus_promotion/B-231st-BSB-Annual-Training-395.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2819400"/>
            <a:ext cx="5334000" cy="830997"/>
          </a:xfrm>
          <a:prstGeom prst="rect">
            <a:avLst/>
          </a:prstGeom>
          <a:noFill/>
        </p:spPr>
        <p:txBody>
          <a:bodyPr wrap="square" rtlCol="0">
            <a:spAutoFit/>
          </a:bodyPr>
          <a:lstStyle/>
          <a:p>
            <a:pPr algn="ctr"/>
            <a:r>
              <a:rPr lang="en-US" sz="4800" dirty="0" smtClean="0">
                <a:latin typeface="Segoe UI Black" panose="020B0A02040204020203" pitchFamily="34" charset="0"/>
                <a:ea typeface="Segoe UI Black" panose="020B0A02040204020203" pitchFamily="34" charset="0"/>
                <a:cs typeface="Segoe UI Black" panose="020B0A02040204020203" pitchFamily="34" charset="0"/>
              </a:rPr>
              <a:t>MAP READING</a:t>
            </a:r>
            <a:endParaRPr lang="en-US" sz="4800" dirty="0">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455706133"/>
      </p:ext>
    </p:extLst>
  </p:cSld>
  <p:clrMapOvr>
    <a:masterClrMapping/>
  </p:clrMapOvr>
  <p:transition spd="med">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55650" y="1843088"/>
            <a:ext cx="7621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800" b="1"/>
              <a:t>RIDGE:</a:t>
            </a:r>
            <a:r>
              <a:rPr lang="en-US" altLang="en-US" sz="2800"/>
              <a:t>  A SLOPING LINE OF HIGH GROUND.</a:t>
            </a:r>
          </a:p>
        </p:txBody>
      </p:sp>
      <p:sp>
        <p:nvSpPr>
          <p:cNvPr id="25603" name="Text Box 3"/>
          <p:cNvSpPr txBox="1">
            <a:spLocks noChangeArrowheads="1"/>
          </p:cNvSpPr>
          <p:nvPr/>
        </p:nvSpPr>
        <p:spPr bwMode="auto">
          <a:xfrm>
            <a:off x="1779588" y="1790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b="1"/>
          </a:p>
        </p:txBody>
      </p:sp>
      <p:pic>
        <p:nvPicPr>
          <p:cNvPr id="161796" name="Picture 4" descr="fig1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965450"/>
            <a:ext cx="8181975"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Line 5"/>
          <p:cNvSpPr>
            <a:spLocks noChangeShapeType="1"/>
          </p:cNvSpPr>
          <p:nvPr/>
        </p:nvSpPr>
        <p:spPr bwMode="auto">
          <a:xfrm flipV="1">
            <a:off x="4629150" y="3467100"/>
            <a:ext cx="3619500" cy="514350"/>
          </a:xfrm>
          <a:prstGeom prst="line">
            <a:avLst/>
          </a:prstGeom>
          <a:noFill/>
          <a:ln w="38100">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6"/>
                                        </p:tgtEl>
                                        <p:attrNameLst>
                                          <p:attrName>style.visibility</p:attrName>
                                        </p:attrNameLst>
                                      </p:cBhvr>
                                      <p:to>
                                        <p:strVal val="visible"/>
                                      </p:to>
                                    </p:set>
                                    <p:anim calcmode="lin" valueType="num">
                                      <p:cBhvr additive="base">
                                        <p:cTn id="7" dur="500" fill="hold"/>
                                        <p:tgtEl>
                                          <p:spTgt spid="161796"/>
                                        </p:tgtEl>
                                        <p:attrNameLst>
                                          <p:attrName>ppt_x</p:attrName>
                                        </p:attrNameLst>
                                      </p:cBhvr>
                                      <p:tavLst>
                                        <p:tav tm="0">
                                          <p:val>
                                            <p:strVal val="#ppt_x"/>
                                          </p:val>
                                        </p:tav>
                                        <p:tav tm="100000">
                                          <p:val>
                                            <p:strVal val="#ppt_x"/>
                                          </p:val>
                                        </p:tav>
                                      </p:tavLst>
                                    </p:anim>
                                    <p:anim calcmode="lin" valueType="num">
                                      <p:cBhvr additive="base">
                                        <p:cTn id="8" dur="500" fill="hold"/>
                                        <p:tgtEl>
                                          <p:spTgt spid="161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428750"/>
            <a:ext cx="80391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12800" y="1293813"/>
            <a:ext cx="7340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800" b="1"/>
              <a:t>VALLEY:</a:t>
            </a:r>
            <a:r>
              <a:rPr lang="en-US" altLang="en-US" sz="2800"/>
              <a:t>  A STRETCHED-OUT GROOVE IN </a:t>
            </a:r>
          </a:p>
          <a:p>
            <a:pPr>
              <a:spcBef>
                <a:spcPct val="0"/>
              </a:spcBef>
              <a:buSzTx/>
              <a:buFontTx/>
              <a:buNone/>
            </a:pPr>
            <a:r>
              <a:rPr lang="en-US" altLang="en-US" sz="2800"/>
              <a:t>THE LAND, USUALLY FORMED BY </a:t>
            </a:r>
          </a:p>
          <a:p>
            <a:pPr>
              <a:spcBef>
                <a:spcPct val="0"/>
              </a:spcBef>
              <a:buSzTx/>
              <a:buFontTx/>
              <a:buNone/>
            </a:pPr>
            <a:r>
              <a:rPr lang="en-US" altLang="en-US" sz="2800"/>
              <a:t>STREAMS OR RIVERS.</a:t>
            </a:r>
          </a:p>
        </p:txBody>
      </p:sp>
      <p:sp>
        <p:nvSpPr>
          <p:cNvPr id="29699" name="Text Box 3"/>
          <p:cNvSpPr txBox="1">
            <a:spLocks noChangeArrowheads="1"/>
          </p:cNvSpPr>
          <p:nvPr/>
        </p:nvSpPr>
        <p:spPr bwMode="auto">
          <a:xfrm>
            <a:off x="2270125" y="17367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b="1"/>
          </a:p>
        </p:txBody>
      </p:sp>
      <p:pic>
        <p:nvPicPr>
          <p:cNvPr id="164868" name="Picture 4" descr="fig1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81300"/>
            <a:ext cx="77247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additive="base">
                                        <p:cTn id="7" dur="500" fill="hold"/>
                                        <p:tgtEl>
                                          <p:spTgt spid="164868"/>
                                        </p:tgtEl>
                                        <p:attrNameLst>
                                          <p:attrName>ppt_x</p:attrName>
                                        </p:attrNameLst>
                                      </p:cBhvr>
                                      <p:tavLst>
                                        <p:tav tm="0">
                                          <p:val>
                                            <p:strVal val="#ppt_x"/>
                                          </p:val>
                                        </p:tav>
                                        <p:tav tm="100000">
                                          <p:val>
                                            <p:strVal val="#ppt_x"/>
                                          </p:val>
                                        </p:tav>
                                      </p:tavLst>
                                    </p:anim>
                                    <p:anim calcmode="lin" valueType="num">
                                      <p:cBhvr additive="base">
                                        <p:cTn id="8" dur="500" fill="hold"/>
                                        <p:tgtEl>
                                          <p:spTgt spid="164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1571625"/>
            <a:ext cx="75342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857250" y="1720850"/>
            <a:ext cx="734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800" b="1"/>
              <a:t>SADDLE:</a:t>
            </a:r>
            <a:r>
              <a:rPr lang="en-US" altLang="en-US" sz="2800"/>
              <a:t>   A DIP OR LOW POINT BETWEEN</a:t>
            </a:r>
          </a:p>
          <a:p>
            <a:pPr>
              <a:spcBef>
                <a:spcPct val="0"/>
              </a:spcBef>
              <a:buSzTx/>
              <a:buFontTx/>
              <a:buNone/>
            </a:pPr>
            <a:r>
              <a:rPr lang="en-US" altLang="en-US" sz="2800"/>
              <a:t>TWO AREAS OF HIGHER GROUND.</a:t>
            </a:r>
          </a:p>
        </p:txBody>
      </p:sp>
      <p:pic>
        <p:nvPicPr>
          <p:cNvPr id="167939" name="Picture 3" descr="fig1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3022600"/>
            <a:ext cx="77247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7939"/>
                                        </p:tgtEl>
                                        <p:attrNameLst>
                                          <p:attrName>style.visibility</p:attrName>
                                        </p:attrNameLst>
                                      </p:cBhvr>
                                      <p:to>
                                        <p:strVal val="visible"/>
                                      </p:to>
                                    </p:set>
                                    <p:anim calcmode="lin" valueType="num">
                                      <p:cBhvr additive="base">
                                        <p:cTn id="7" dur="500" fill="hold"/>
                                        <p:tgtEl>
                                          <p:spTgt spid="167939"/>
                                        </p:tgtEl>
                                        <p:attrNameLst>
                                          <p:attrName>ppt_x</p:attrName>
                                        </p:attrNameLst>
                                      </p:cBhvr>
                                      <p:tavLst>
                                        <p:tav tm="0">
                                          <p:val>
                                            <p:strVal val="#ppt_x"/>
                                          </p:val>
                                        </p:tav>
                                        <p:tav tm="100000">
                                          <p:val>
                                            <p:strVal val="#ppt_x"/>
                                          </p:val>
                                        </p:tav>
                                      </p:tavLst>
                                    </p:anim>
                                    <p:anim calcmode="lin" valueType="num">
                                      <p:cBhvr additive="base">
                                        <p:cTn id="8" dur="500" fill="hold"/>
                                        <p:tgtEl>
                                          <p:spTgt spid="167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666875"/>
            <a:ext cx="856297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1247775"/>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800" b="1"/>
              <a:t>DEPRESSION:</a:t>
            </a:r>
            <a:r>
              <a:rPr lang="en-US" altLang="en-US" sz="2800"/>
              <a:t>  A LOW POINT IN THE GROUND</a:t>
            </a:r>
          </a:p>
          <a:p>
            <a:pPr algn="ctr">
              <a:spcBef>
                <a:spcPct val="0"/>
              </a:spcBef>
              <a:buSzTx/>
              <a:buFontTx/>
              <a:buNone/>
            </a:pPr>
            <a:r>
              <a:rPr lang="en-US" altLang="en-US" sz="2800"/>
              <a:t>OR SINKHOLE.  THEY ARE REPRESENTED BY CLOSE</a:t>
            </a:r>
          </a:p>
          <a:p>
            <a:pPr algn="ctr">
              <a:spcBef>
                <a:spcPct val="0"/>
              </a:spcBef>
              <a:buSzTx/>
              <a:buFontTx/>
              <a:buNone/>
            </a:pPr>
            <a:r>
              <a:rPr lang="en-US" altLang="en-US" sz="2800"/>
              <a:t>CONTOUR LINES THAT HAVE TICK MARKS POINTING </a:t>
            </a:r>
          </a:p>
          <a:p>
            <a:pPr algn="ctr">
              <a:spcBef>
                <a:spcPct val="0"/>
              </a:spcBef>
              <a:buSzTx/>
              <a:buFontTx/>
              <a:buNone/>
            </a:pPr>
            <a:r>
              <a:rPr lang="en-US" altLang="en-US" sz="2800"/>
              <a:t>TOWARD LOW GROUND.</a:t>
            </a:r>
          </a:p>
        </p:txBody>
      </p:sp>
      <p:sp>
        <p:nvSpPr>
          <p:cNvPr id="37891" name="Text Box 3"/>
          <p:cNvSpPr txBox="1">
            <a:spLocks noChangeArrowheads="1"/>
          </p:cNvSpPr>
          <p:nvPr/>
        </p:nvSpPr>
        <p:spPr bwMode="auto">
          <a:xfrm>
            <a:off x="2300288" y="1919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000" b="1"/>
          </a:p>
        </p:txBody>
      </p:sp>
      <p:pic>
        <p:nvPicPr>
          <p:cNvPr id="171012" name="Picture 4" descr="fig1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3238"/>
            <a:ext cx="71628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500" fill="hold"/>
                                        <p:tgtEl>
                                          <p:spTgt spid="171012"/>
                                        </p:tgtEl>
                                        <p:attrNameLst>
                                          <p:attrName>ppt_x</p:attrName>
                                        </p:attrNameLst>
                                      </p:cBhvr>
                                      <p:tavLst>
                                        <p:tav tm="0">
                                          <p:val>
                                            <p:strVal val="#ppt_x"/>
                                          </p:val>
                                        </p:tav>
                                        <p:tav tm="100000">
                                          <p:val>
                                            <p:strVal val="#ppt_x"/>
                                          </p:val>
                                        </p:tav>
                                      </p:tavLst>
                                    </p:anim>
                                    <p:anim calcmode="lin" valueType="num">
                                      <p:cBhvr additive="base">
                                        <p:cTn id="8" dur="500" fill="hold"/>
                                        <p:tgtEl>
                                          <p:spTgt spid="171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1152525"/>
            <a:ext cx="67151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1323975"/>
            <a:ext cx="87868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800" b="1"/>
              <a:t>DRAW:</a:t>
            </a:r>
            <a:r>
              <a:rPr lang="en-US" altLang="en-US" sz="2800"/>
              <a:t>  A LESS DEVELOPED STREAM COURSE  THAN A VALLEY. THERE IS ESSENTIALLY NO LEVEL GROUND AND, THEREFORE, LITTLE OR NO MANEUVER ROOM WITHIN ITS CONFINES.</a:t>
            </a:r>
          </a:p>
        </p:txBody>
      </p:sp>
      <p:sp>
        <p:nvSpPr>
          <p:cNvPr id="41987" name="Text Box 3"/>
          <p:cNvSpPr txBox="1">
            <a:spLocks noChangeArrowheads="1"/>
          </p:cNvSpPr>
          <p:nvPr/>
        </p:nvSpPr>
        <p:spPr bwMode="auto">
          <a:xfrm>
            <a:off x="2209800" y="20574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000" b="1"/>
          </a:p>
        </p:txBody>
      </p:sp>
      <p:pic>
        <p:nvPicPr>
          <p:cNvPr id="174084" name="Picture 4" descr="fig1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82938"/>
            <a:ext cx="75438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gtEl>
                                        <p:attrNameLst>
                                          <p:attrName>style.visibility</p:attrName>
                                        </p:attrNameLst>
                                      </p:cBhvr>
                                      <p:to>
                                        <p:strVal val="visible"/>
                                      </p:to>
                                    </p:set>
                                    <p:anim calcmode="lin" valueType="num">
                                      <p:cBhvr additive="base">
                                        <p:cTn id="7" dur="500" fill="hold"/>
                                        <p:tgtEl>
                                          <p:spTgt spid="174084"/>
                                        </p:tgtEl>
                                        <p:attrNameLst>
                                          <p:attrName>ppt_x</p:attrName>
                                        </p:attrNameLst>
                                      </p:cBhvr>
                                      <p:tavLst>
                                        <p:tav tm="0">
                                          <p:val>
                                            <p:strVal val="#ppt_x"/>
                                          </p:val>
                                        </p:tav>
                                        <p:tav tm="100000">
                                          <p:val>
                                            <p:strVal val="#ppt_x"/>
                                          </p:val>
                                        </p:tav>
                                      </p:tavLst>
                                    </p:anim>
                                    <p:anim calcmode="lin" valueType="num">
                                      <p:cBhvr additive="base">
                                        <p:cTn id="8" dur="500" fill="hold"/>
                                        <p:tgtEl>
                                          <p:spTgt spid="174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704975"/>
            <a:ext cx="75819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600" b="1" smtClean="0"/>
              <a:t>Terminal Learning Objective:</a:t>
            </a:r>
            <a:endParaRPr lang="en-US" altLang="en-US" sz="3200" b="1" smtClean="0"/>
          </a:p>
        </p:txBody>
      </p:sp>
      <p:sp>
        <p:nvSpPr>
          <p:cNvPr id="9219" name="Rectangle 3"/>
          <p:cNvSpPr>
            <a:spLocks noGrp="1" noChangeArrowheads="1"/>
          </p:cNvSpPr>
          <p:nvPr>
            <p:ph idx="1"/>
          </p:nvPr>
        </p:nvSpPr>
        <p:spPr>
          <a:xfrm>
            <a:off x="685800" y="1981200"/>
            <a:ext cx="8153400" cy="4114800"/>
          </a:xfrm>
        </p:spPr>
        <p:txBody>
          <a:bodyPr/>
          <a:lstStyle/>
          <a:p>
            <a:pPr>
              <a:lnSpc>
                <a:spcPct val="90000"/>
              </a:lnSpc>
              <a:buFontTx/>
              <a:buNone/>
            </a:pPr>
            <a:r>
              <a:rPr lang="en-US" altLang="en-US" b="1" smtClean="0"/>
              <a:t>During this block of instruction you will receive training on identifying the major terrain features, minor terrain features, and colors found on a Military map. Demonstrate the ability to find a point on the map using a protractor and determine the elevation using contour lines on a Military map.</a:t>
            </a:r>
          </a:p>
        </p:txBody>
      </p:sp>
    </p:spTree>
  </p:cSld>
  <p:clrMapOvr>
    <a:masterClrMapping/>
  </p:clrMapOvr>
  <p:transition spd="med">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8600" y="1446213"/>
            <a:ext cx="8382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800" b="1"/>
              <a:t>SPUR:</a:t>
            </a:r>
            <a:r>
              <a:rPr lang="en-US" altLang="en-US" sz="2800"/>
              <a:t>  A SHORT, CONTINUOUS SLOPING LINE OF HIGHER GROUND, NORMALLY JUTTING OUT FROM  THE SIDE OF A RIDGE.</a:t>
            </a:r>
          </a:p>
        </p:txBody>
      </p:sp>
      <p:sp>
        <p:nvSpPr>
          <p:cNvPr id="46083" name="Text Box 3"/>
          <p:cNvSpPr txBox="1">
            <a:spLocks noChangeArrowheads="1"/>
          </p:cNvSpPr>
          <p:nvPr/>
        </p:nvSpPr>
        <p:spPr bwMode="auto">
          <a:xfrm>
            <a:off x="1676400" y="20304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000" b="1"/>
          </a:p>
        </p:txBody>
      </p:sp>
      <p:pic>
        <p:nvPicPr>
          <p:cNvPr id="177156" name="Picture 4" descr="fig1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13088"/>
            <a:ext cx="693420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 calcmode="lin" valueType="num">
                                      <p:cBhvr additive="base">
                                        <p:cTn id="7" dur="500" fill="hold"/>
                                        <p:tgtEl>
                                          <p:spTgt spid="177156"/>
                                        </p:tgtEl>
                                        <p:attrNameLst>
                                          <p:attrName>ppt_x</p:attrName>
                                        </p:attrNameLst>
                                      </p:cBhvr>
                                      <p:tavLst>
                                        <p:tav tm="0">
                                          <p:val>
                                            <p:strVal val="#ppt_x"/>
                                          </p:val>
                                        </p:tav>
                                        <p:tav tm="100000">
                                          <p:val>
                                            <p:strVal val="#ppt_x"/>
                                          </p:val>
                                        </p:tav>
                                      </p:tavLst>
                                    </p:anim>
                                    <p:anim calcmode="lin" valueType="num">
                                      <p:cBhvr additive="base">
                                        <p:cTn id="8" dur="500" fill="hold"/>
                                        <p:tgtEl>
                                          <p:spTgt spid="177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1423988"/>
            <a:ext cx="65246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Mr1_fi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8486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52400" y="1425575"/>
            <a:ext cx="8839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t>CLIFF:</a:t>
            </a:r>
            <a:r>
              <a:rPr lang="en-US" altLang="en-US" sz="2400"/>
              <a:t>  A VERTICAL OR NEAR VERTICAL FEATURE; IT IS AN ABRUPT CHANGE OF THE LAND.  THE  SLOPE IS SO STEEP THAT THE </a:t>
            </a:r>
          </a:p>
          <a:p>
            <a:pPr algn="ctr">
              <a:spcBef>
                <a:spcPct val="0"/>
              </a:spcBef>
              <a:buSzTx/>
              <a:buFontTx/>
              <a:buNone/>
            </a:pPr>
            <a:r>
              <a:rPr lang="en-US" altLang="en-US" sz="2400"/>
              <a:t>CONTOUR LINES CONVERGE  INTO ONE  CONTOUR LINE OR THE LAST CONTOUR LINE  HAS TICK MARKS POINTING TO LOW GROUND. </a:t>
            </a:r>
          </a:p>
        </p:txBody>
      </p:sp>
      <p:pic>
        <p:nvPicPr>
          <p:cNvPr id="182275" name="Picture 3" descr="fig10-2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49713"/>
            <a:ext cx="430212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6" name="Picture 4" descr="fig10-2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38600"/>
            <a:ext cx="44958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additive="base">
                                        <p:cTn id="7" dur="500" fill="hold"/>
                                        <p:tgtEl>
                                          <p:spTgt spid="182275"/>
                                        </p:tgtEl>
                                        <p:attrNameLst>
                                          <p:attrName>ppt_x</p:attrName>
                                        </p:attrNameLst>
                                      </p:cBhvr>
                                      <p:tavLst>
                                        <p:tav tm="0">
                                          <p:val>
                                            <p:strVal val="#ppt_x"/>
                                          </p:val>
                                        </p:tav>
                                        <p:tav tm="100000">
                                          <p:val>
                                            <p:strVal val="#ppt_x"/>
                                          </p:val>
                                        </p:tav>
                                      </p:tavLst>
                                    </p:anim>
                                    <p:anim calcmode="lin" valueType="num">
                                      <p:cBhvr additive="base">
                                        <p:cTn id="8" dur="500" fill="hold"/>
                                        <p:tgtEl>
                                          <p:spTgt spid="1822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2276"/>
                                        </p:tgtEl>
                                        <p:attrNameLst>
                                          <p:attrName>style.visibility</p:attrName>
                                        </p:attrNameLst>
                                      </p:cBhvr>
                                      <p:to>
                                        <p:strVal val="visible"/>
                                      </p:to>
                                    </p:set>
                                    <p:anim calcmode="lin" valueType="num">
                                      <p:cBhvr additive="base">
                                        <p:cTn id="13" dur="500" fill="hold"/>
                                        <p:tgtEl>
                                          <p:spTgt spid="182276"/>
                                        </p:tgtEl>
                                        <p:attrNameLst>
                                          <p:attrName>ppt_x</p:attrName>
                                        </p:attrNameLst>
                                      </p:cBhvr>
                                      <p:tavLst>
                                        <p:tav tm="0">
                                          <p:val>
                                            <p:strVal val="#ppt_x"/>
                                          </p:val>
                                        </p:tav>
                                        <p:tav tm="100000">
                                          <p:val>
                                            <p:strVal val="#ppt_x"/>
                                          </p:val>
                                        </p:tav>
                                      </p:tavLst>
                                    </p:anim>
                                    <p:anim calcmode="lin" valueType="num">
                                      <p:cBhvr additive="base">
                                        <p:cTn id="14" dur="500" fill="hold"/>
                                        <p:tgtEl>
                                          <p:spTgt spid="182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685800" y="1676400"/>
            <a:ext cx="7772400" cy="3200400"/>
          </a:xfrm>
        </p:spPr>
        <p:txBody>
          <a:bodyPr/>
          <a:lstStyle/>
          <a:p>
            <a:pPr algn="ctr">
              <a:buFontTx/>
              <a:buNone/>
            </a:pPr>
            <a:r>
              <a:rPr lang="en-US" altLang="en-US" b="1" u="sng" smtClean="0"/>
              <a:t>Terrain Features Test: (1 Minute)</a:t>
            </a:r>
          </a:p>
          <a:p>
            <a:pPr algn="ctr">
              <a:buFontTx/>
              <a:buNone/>
            </a:pPr>
            <a:endParaRPr lang="en-US" altLang="en-US" b="1" u="sng" smtClean="0"/>
          </a:p>
          <a:p>
            <a:pPr algn="ctr">
              <a:buFontTx/>
              <a:buNone/>
            </a:pPr>
            <a:r>
              <a:rPr lang="en-US" altLang="en-US" smtClean="0"/>
              <a:t>You have 1 Minute to match the corresponding Terrain Feature pictured with the name in the left column.</a:t>
            </a:r>
          </a:p>
        </p:txBody>
      </p:sp>
    </p:spTree>
  </p:cSld>
  <p:clrMapOvr>
    <a:masterClrMapping/>
  </p:clrMapOvr>
  <p:transition spd="med">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228600"/>
            <a:ext cx="7772400" cy="1371600"/>
          </a:xfrm>
        </p:spPr>
        <p:txBody>
          <a:bodyPr/>
          <a:lstStyle/>
          <a:p>
            <a:r>
              <a:rPr lang="en-US" altLang="en-US" sz="4000" smtClean="0"/>
              <a:t>Terrain Features: </a:t>
            </a:r>
            <a:br>
              <a:rPr lang="en-US" altLang="en-US" sz="4000" smtClean="0"/>
            </a:br>
            <a:r>
              <a:rPr lang="en-US" altLang="en-US" sz="2400" smtClean="0"/>
              <a:t>Match the corresponding Terrain Feature pictured to the corresponding Terrain Feature.</a:t>
            </a:r>
          </a:p>
        </p:txBody>
      </p:sp>
      <p:pic>
        <p:nvPicPr>
          <p:cNvPr id="56323" name="Picture 3" descr="Mr1_fig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3340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Text Box 4"/>
          <p:cNvSpPr txBox="1">
            <a:spLocks noChangeArrowheads="1"/>
          </p:cNvSpPr>
          <p:nvPr/>
        </p:nvSpPr>
        <p:spPr bwMode="auto">
          <a:xfrm>
            <a:off x="3024188" y="5362575"/>
            <a:ext cx="3276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0"/>
              </a:spcBef>
              <a:buSzTx/>
              <a:buFontTx/>
              <a:buNone/>
            </a:pPr>
            <a:r>
              <a:rPr lang="en-US" altLang="en-US" sz="2400" b="1">
                <a:solidFill>
                  <a:schemeClr val="hlink"/>
                </a:solidFill>
                <a:latin typeface="Arial" panose="020B0604020202020204" pitchFamily="34" charset="0"/>
              </a:rPr>
              <a:t>1.</a:t>
            </a:r>
            <a:r>
              <a:rPr lang="en-US" altLang="en-US" sz="2400">
                <a:solidFill>
                  <a:schemeClr val="hlink"/>
                </a:solidFill>
                <a:latin typeface="Arial" panose="020B0604020202020204" pitchFamily="34" charset="0"/>
              </a:rPr>
              <a:t> .............</a:t>
            </a:r>
            <a:r>
              <a:rPr lang="en-US" altLang="en-US" sz="2400" b="1">
                <a:solidFill>
                  <a:schemeClr val="hlink"/>
                </a:solidFill>
                <a:latin typeface="Arial" panose="020B0604020202020204" pitchFamily="34" charset="0"/>
              </a:rPr>
              <a:t>Hill</a:t>
            </a:r>
            <a:endParaRPr lang="en-US" altLang="en-US" sz="2400">
              <a:solidFill>
                <a:schemeClr val="hlink"/>
              </a:solidFill>
              <a:latin typeface="Arial" panose="020B0604020202020204" pitchFamily="34" charset="0"/>
            </a:endParaRPr>
          </a:p>
          <a:p>
            <a:pPr>
              <a:lnSpc>
                <a:spcPct val="80000"/>
              </a:lnSpc>
              <a:spcBef>
                <a:spcPct val="0"/>
              </a:spcBef>
              <a:buSzTx/>
              <a:buFontTx/>
              <a:buNone/>
            </a:pPr>
            <a:r>
              <a:rPr lang="en-US" altLang="en-US" sz="2400" b="1">
                <a:solidFill>
                  <a:schemeClr val="hlink"/>
                </a:solidFill>
                <a:latin typeface="Arial" panose="020B0604020202020204" pitchFamily="34" charset="0"/>
              </a:rPr>
              <a:t>2.</a:t>
            </a:r>
            <a:r>
              <a:rPr lang="en-US" altLang="en-US" sz="2400">
                <a:solidFill>
                  <a:schemeClr val="hlink"/>
                </a:solidFill>
                <a:latin typeface="Arial" panose="020B0604020202020204" pitchFamily="34" charset="0"/>
              </a:rPr>
              <a:t> .............</a:t>
            </a:r>
            <a:r>
              <a:rPr lang="en-US" altLang="en-US" sz="2400" b="1">
                <a:solidFill>
                  <a:schemeClr val="hlink"/>
                </a:solidFill>
                <a:latin typeface="Arial" panose="020B0604020202020204" pitchFamily="34" charset="0"/>
              </a:rPr>
              <a:t>Saddle</a:t>
            </a:r>
            <a:endParaRPr lang="en-US" altLang="en-US" sz="2400">
              <a:solidFill>
                <a:schemeClr val="hlink"/>
              </a:solidFill>
              <a:latin typeface="Arial" panose="020B0604020202020204" pitchFamily="34" charset="0"/>
            </a:endParaRPr>
          </a:p>
          <a:p>
            <a:pPr>
              <a:lnSpc>
                <a:spcPct val="80000"/>
              </a:lnSpc>
              <a:spcBef>
                <a:spcPct val="0"/>
              </a:spcBef>
              <a:buSzTx/>
              <a:buFontTx/>
              <a:buNone/>
            </a:pPr>
            <a:r>
              <a:rPr lang="en-US" altLang="en-US" sz="2400" b="1">
                <a:solidFill>
                  <a:schemeClr val="hlink"/>
                </a:solidFill>
                <a:latin typeface="Arial" panose="020B0604020202020204" pitchFamily="34" charset="0"/>
              </a:rPr>
              <a:t>3.</a:t>
            </a:r>
            <a:r>
              <a:rPr lang="en-US" altLang="en-US" sz="2400">
                <a:solidFill>
                  <a:schemeClr val="hlink"/>
                </a:solidFill>
                <a:latin typeface="Arial" panose="020B0604020202020204" pitchFamily="34" charset="0"/>
              </a:rPr>
              <a:t> .............</a:t>
            </a:r>
            <a:r>
              <a:rPr lang="en-US" altLang="en-US" sz="2400" b="1">
                <a:solidFill>
                  <a:schemeClr val="hlink"/>
                </a:solidFill>
                <a:latin typeface="Arial" panose="020B0604020202020204" pitchFamily="34" charset="0"/>
              </a:rPr>
              <a:t>Depression</a:t>
            </a:r>
            <a:endParaRPr lang="en-US" altLang="en-US" sz="2400">
              <a:solidFill>
                <a:schemeClr val="hlink"/>
              </a:solidFill>
              <a:latin typeface="Arial" panose="020B0604020202020204" pitchFamily="34" charset="0"/>
            </a:endParaRPr>
          </a:p>
          <a:p>
            <a:pPr>
              <a:lnSpc>
                <a:spcPct val="80000"/>
              </a:lnSpc>
              <a:spcBef>
                <a:spcPct val="0"/>
              </a:spcBef>
              <a:buSzTx/>
              <a:buFontTx/>
              <a:buNone/>
            </a:pPr>
            <a:r>
              <a:rPr lang="en-US" altLang="en-US" sz="2400" b="1">
                <a:solidFill>
                  <a:schemeClr val="hlink"/>
                </a:solidFill>
                <a:latin typeface="Arial" panose="020B0604020202020204" pitchFamily="34" charset="0"/>
              </a:rPr>
              <a:t>4</a:t>
            </a:r>
            <a:r>
              <a:rPr lang="en-US" altLang="en-US" sz="2400">
                <a:solidFill>
                  <a:schemeClr val="hlink"/>
                </a:solidFill>
                <a:latin typeface="Arial" panose="020B0604020202020204" pitchFamily="34" charset="0"/>
              </a:rPr>
              <a:t>. .............</a:t>
            </a:r>
            <a:r>
              <a:rPr lang="en-US" altLang="en-US" sz="2400" b="1">
                <a:solidFill>
                  <a:schemeClr val="hlink"/>
                </a:solidFill>
                <a:latin typeface="Arial" panose="020B0604020202020204" pitchFamily="34" charset="0"/>
              </a:rPr>
              <a:t>Cliff</a:t>
            </a:r>
            <a:endParaRPr lang="en-US" altLang="en-US" sz="2400">
              <a:solidFill>
                <a:schemeClr val="hlink"/>
              </a:solidFill>
              <a:latin typeface="Arial" panose="020B0604020202020204" pitchFamily="34"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4">
                                            <p:txEl>
                                              <p:pRg st="0" end="0"/>
                                            </p:txEl>
                                          </p:spTgt>
                                        </p:tgtEl>
                                        <p:attrNameLst>
                                          <p:attrName>style.visibility</p:attrName>
                                        </p:attrNameLst>
                                      </p:cBhvr>
                                      <p:to>
                                        <p:strVal val="visible"/>
                                      </p:to>
                                    </p:set>
                                    <p:anim calcmode="lin" valueType="num">
                                      <p:cBhvr additive="base">
                                        <p:cTn id="7" dur="500" fill="hold"/>
                                        <p:tgtEl>
                                          <p:spTgt spid="189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9444">
                                            <p:txEl>
                                              <p:pRg st="1" end="1"/>
                                            </p:txEl>
                                          </p:spTgt>
                                        </p:tgtEl>
                                        <p:attrNameLst>
                                          <p:attrName>style.visibility</p:attrName>
                                        </p:attrNameLst>
                                      </p:cBhvr>
                                      <p:to>
                                        <p:strVal val="visible"/>
                                      </p:to>
                                    </p:set>
                                    <p:anim calcmode="lin" valueType="num">
                                      <p:cBhvr additive="base">
                                        <p:cTn id="13" dur="500" fill="hold"/>
                                        <p:tgtEl>
                                          <p:spTgt spid="189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4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9444">
                                            <p:txEl>
                                              <p:pRg st="2" end="2"/>
                                            </p:txEl>
                                          </p:spTgt>
                                        </p:tgtEl>
                                        <p:attrNameLst>
                                          <p:attrName>style.visibility</p:attrName>
                                        </p:attrNameLst>
                                      </p:cBhvr>
                                      <p:to>
                                        <p:strVal val="visible"/>
                                      </p:to>
                                    </p:set>
                                    <p:anim calcmode="lin" valueType="num">
                                      <p:cBhvr additive="base">
                                        <p:cTn id="19" dur="500" fill="hold"/>
                                        <p:tgtEl>
                                          <p:spTgt spid="1894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4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9444">
                                            <p:txEl>
                                              <p:pRg st="3" end="3"/>
                                            </p:txEl>
                                          </p:spTgt>
                                        </p:tgtEl>
                                        <p:attrNameLst>
                                          <p:attrName>style.visibility</p:attrName>
                                        </p:attrNameLst>
                                      </p:cBhvr>
                                      <p:to>
                                        <p:strVal val="visible"/>
                                      </p:to>
                                    </p:set>
                                    <p:anim calcmode="lin" valueType="num">
                                      <p:cBhvr additive="base">
                                        <p:cTn id="25" dur="500" fill="hold"/>
                                        <p:tgtEl>
                                          <p:spTgt spid="1894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94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81000"/>
            <a:ext cx="7772400" cy="914400"/>
          </a:xfrm>
        </p:spPr>
        <p:txBody>
          <a:bodyPr/>
          <a:lstStyle/>
          <a:p>
            <a:r>
              <a:rPr lang="en-US" altLang="en-US" b="1" u="sng" smtClean="0"/>
              <a:t>Summary:</a:t>
            </a:r>
          </a:p>
        </p:txBody>
      </p:sp>
      <p:sp>
        <p:nvSpPr>
          <p:cNvPr id="58371" name="Rectangle 3"/>
          <p:cNvSpPr>
            <a:spLocks noGrp="1" noChangeArrowheads="1"/>
          </p:cNvSpPr>
          <p:nvPr>
            <p:ph idx="1"/>
          </p:nvPr>
        </p:nvSpPr>
        <p:spPr>
          <a:xfrm>
            <a:off x="685800" y="1371600"/>
            <a:ext cx="7772400" cy="4724400"/>
          </a:xfrm>
        </p:spPr>
        <p:txBody>
          <a:bodyPr/>
          <a:lstStyle/>
          <a:p>
            <a:pPr>
              <a:buFontTx/>
              <a:buNone/>
            </a:pPr>
            <a:r>
              <a:rPr lang="en-US" altLang="en-US" smtClean="0"/>
              <a:t>Review: During this lesson you have learned the key Terrain Features that will assist you on your way to becoming more proficient at Terrain Association.</a:t>
            </a:r>
          </a:p>
        </p:txBody>
      </p:sp>
    </p:spTree>
  </p:cSld>
  <p:clrMapOvr>
    <a:masterClrMapping/>
  </p:clrMapOvr>
  <p:transition spd="med">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457200" y="2438400"/>
            <a:ext cx="8229600" cy="1295400"/>
          </a:xfrm>
        </p:spPr>
        <p:txBody>
          <a:bodyPr/>
          <a:lstStyle/>
          <a:p>
            <a:pPr algn="ctr">
              <a:buFontTx/>
              <a:buNone/>
            </a:pPr>
            <a:r>
              <a:rPr lang="en-US" altLang="en-US" smtClean="0"/>
              <a:t>Identifying the Colors found on a Military Map.</a:t>
            </a:r>
          </a:p>
        </p:txBody>
      </p:sp>
    </p:spTree>
  </p:cSld>
  <p:clrMapOvr>
    <a:masterClrMapping/>
  </p:clrMapOvr>
  <p:transition spd="med">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idx="1"/>
          </p:nvPr>
        </p:nvSpPr>
        <p:spPr>
          <a:xfrm>
            <a:off x="685800" y="1600200"/>
            <a:ext cx="7772400" cy="4876800"/>
          </a:xfrm>
        </p:spPr>
        <p:txBody>
          <a:bodyPr/>
          <a:lstStyle/>
          <a:p>
            <a:pPr>
              <a:buFontTx/>
              <a:buNone/>
            </a:pPr>
            <a:r>
              <a:rPr lang="en-US" altLang="en-US" b="1" smtClean="0"/>
              <a:t>Action:</a:t>
            </a:r>
            <a:r>
              <a:rPr lang="en-US" altLang="en-US" smtClean="0"/>
              <a:t> Identify the Basic Colors found on a Military Map within 1 minute. </a:t>
            </a:r>
          </a:p>
          <a:p>
            <a:pPr>
              <a:buFontTx/>
              <a:buNone/>
            </a:pPr>
            <a:r>
              <a:rPr lang="en-US" altLang="en-US" b="1" smtClean="0"/>
              <a:t>Condition:</a:t>
            </a:r>
            <a:r>
              <a:rPr lang="en-US" altLang="en-US" smtClean="0"/>
              <a:t> In a classroom environment, given a student handout and a writing utensil.</a:t>
            </a:r>
          </a:p>
          <a:p>
            <a:pPr>
              <a:buFontTx/>
              <a:buNone/>
            </a:pPr>
            <a:r>
              <a:rPr lang="en-US" altLang="en-US" b="1" smtClean="0"/>
              <a:t>Standard:</a:t>
            </a:r>
            <a:r>
              <a:rPr lang="en-US" altLang="en-US" smtClean="0"/>
              <a:t> Demonstrate the ability to match the Basic Colors found on a Military Map to the Corresponding definition within 1 minute.</a:t>
            </a:r>
          </a:p>
        </p:txBody>
      </p:sp>
    </p:spTree>
  </p:cSld>
  <p:clrMapOvr>
    <a:masterClrMapping/>
  </p:clrMapOvr>
  <p:transition spd="med">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z="6000" b="1" u="sng" smtClean="0">
                <a:solidFill>
                  <a:schemeClr val="tx1"/>
                </a:solidFill>
              </a:rPr>
              <a:t>BLACK:</a:t>
            </a:r>
          </a:p>
        </p:txBody>
      </p:sp>
      <p:sp>
        <p:nvSpPr>
          <p:cNvPr id="64515" name="Rectangle 3"/>
          <p:cNvSpPr>
            <a:spLocks noGrp="1" noChangeArrowheads="1"/>
          </p:cNvSpPr>
          <p:nvPr>
            <p:ph idx="1"/>
          </p:nvPr>
        </p:nvSpPr>
        <p:spPr/>
        <p:txBody>
          <a:bodyPr/>
          <a:lstStyle/>
          <a:p>
            <a:pPr fontAlgn="b">
              <a:spcBef>
                <a:spcPct val="0"/>
              </a:spcBef>
              <a:buFontTx/>
              <a:buNone/>
            </a:pPr>
            <a:r>
              <a:rPr lang="en-US" altLang="en-US" sz="4400" b="1" smtClean="0">
                <a:cs typeface="Arial" panose="020B0604020202020204" pitchFamily="34" charset="0"/>
              </a:rPr>
              <a:t>- </a:t>
            </a:r>
            <a:r>
              <a:rPr lang="en-US" altLang="en-US" sz="4400" b="1" smtClean="0"/>
              <a:t>Indicates cultural (man-made) features such as buildings and roads, surveyed spot elevations, and all labels</a:t>
            </a:r>
          </a:p>
        </p:txBody>
      </p:sp>
    </p:spTree>
  </p:cSld>
  <p:clrMapOvr>
    <a:masterClrMapping/>
  </p:clrMapOvr>
  <p:transition spd="med">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304800" y="1600200"/>
            <a:ext cx="8610600" cy="4800600"/>
          </a:xfrm>
        </p:spPr>
        <p:txBody>
          <a:bodyPr/>
          <a:lstStyle/>
          <a:p>
            <a:pPr>
              <a:lnSpc>
                <a:spcPct val="80000"/>
              </a:lnSpc>
              <a:buFontTx/>
              <a:buNone/>
            </a:pPr>
            <a:r>
              <a:rPr lang="en-US" altLang="en-US" sz="2800" b="1" smtClean="0"/>
              <a:t>Action: </a:t>
            </a:r>
            <a:r>
              <a:rPr lang="en-US" altLang="en-US" sz="2800" smtClean="0"/>
              <a:t>Identify the major terrain features, minor terrain features, colors found on a Military map. Demonstrate the ability to find a point on the map using a protractor, determine the elevation using contour lines and determine distance on a Military Map.</a:t>
            </a:r>
          </a:p>
          <a:p>
            <a:pPr>
              <a:lnSpc>
                <a:spcPct val="80000"/>
              </a:lnSpc>
              <a:buFontTx/>
              <a:buNone/>
            </a:pPr>
            <a:endParaRPr lang="en-US" altLang="en-US" sz="2800" smtClean="0"/>
          </a:p>
          <a:p>
            <a:pPr>
              <a:lnSpc>
                <a:spcPct val="80000"/>
              </a:lnSpc>
              <a:buFontTx/>
              <a:buNone/>
            </a:pPr>
            <a:r>
              <a:rPr lang="en-US" altLang="en-US" sz="2800" b="1" smtClean="0"/>
              <a:t>Condition: </a:t>
            </a:r>
            <a:r>
              <a:rPr lang="en-US" altLang="en-US" sz="2800" smtClean="0"/>
              <a:t>In a classroom environment, given the student handouts, Prescribed Equipment and a writing utensil. </a:t>
            </a:r>
          </a:p>
          <a:p>
            <a:pPr>
              <a:lnSpc>
                <a:spcPct val="80000"/>
              </a:lnSpc>
              <a:buFontTx/>
              <a:buNone/>
            </a:pPr>
            <a:endParaRPr lang="en-US" altLang="en-US" sz="2800" smtClean="0"/>
          </a:p>
          <a:p>
            <a:pPr>
              <a:lnSpc>
                <a:spcPct val="80000"/>
              </a:lnSpc>
              <a:buFontTx/>
              <a:buNone/>
            </a:pPr>
            <a:r>
              <a:rPr lang="en-US" altLang="en-US" sz="2800" b="1" smtClean="0"/>
              <a:t>Standards: </a:t>
            </a:r>
            <a:r>
              <a:rPr lang="en-US" altLang="en-US" sz="2800" smtClean="0"/>
              <a:t>Achieve 100% on all the written exams as well as participate in the check on learning. </a:t>
            </a:r>
            <a:r>
              <a:rPr lang="en-US" altLang="en-US" sz="2800" b="1" smtClean="0"/>
              <a:t> </a:t>
            </a:r>
          </a:p>
        </p:txBody>
      </p:sp>
    </p:spTree>
  </p:cSld>
  <p:clrMapOvr>
    <a:masterClrMapping/>
  </p:clrMapOvr>
  <p:transition spd="med">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a:r>
              <a:rPr lang="en-US" altLang="en-US" b="1" smtClean="0">
                <a:solidFill>
                  <a:schemeClr val="tx1"/>
                </a:solidFill>
              </a:rPr>
              <a:t>                     </a:t>
            </a:r>
            <a:r>
              <a:rPr lang="en-US" altLang="en-US" sz="6000" b="1" u="sng" smtClean="0">
                <a:solidFill>
                  <a:schemeClr val="tx1"/>
                </a:solidFill>
              </a:rPr>
              <a:t>BLUE:</a:t>
            </a:r>
          </a:p>
        </p:txBody>
      </p:sp>
      <p:sp>
        <p:nvSpPr>
          <p:cNvPr id="66563" name="Rectangle 3"/>
          <p:cNvSpPr>
            <a:spLocks noGrp="1" noChangeArrowheads="1"/>
          </p:cNvSpPr>
          <p:nvPr>
            <p:ph idx="1"/>
          </p:nvPr>
        </p:nvSpPr>
        <p:spPr>
          <a:xfrm>
            <a:off x="914400" y="1905000"/>
            <a:ext cx="7772400" cy="4114800"/>
          </a:xfrm>
        </p:spPr>
        <p:txBody>
          <a:bodyPr/>
          <a:lstStyle/>
          <a:p>
            <a:pPr>
              <a:buFontTx/>
              <a:buNone/>
            </a:pPr>
            <a:r>
              <a:rPr lang="en-US" altLang="en-US" sz="4400" b="1" smtClean="0"/>
              <a:t>- Identifies water features such as lakes, swamps, rivers, and drainage</a:t>
            </a:r>
          </a:p>
          <a:p>
            <a:pPr>
              <a:buFontTx/>
              <a:buNone/>
            </a:pPr>
            <a:r>
              <a:rPr lang="en-US" altLang="en-US" smtClean="0"/>
              <a:t> </a:t>
            </a:r>
          </a:p>
        </p:txBody>
      </p:sp>
    </p:spTree>
  </p:cSld>
  <p:clrMapOvr>
    <a:masterClrMapping/>
  </p:clrMapOvr>
  <p:transition spd="med">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6000" b="1" u="sng" smtClean="0">
                <a:solidFill>
                  <a:schemeClr val="tx1"/>
                </a:solidFill>
              </a:rPr>
              <a:t>BROWN:</a:t>
            </a:r>
          </a:p>
        </p:txBody>
      </p:sp>
      <p:sp>
        <p:nvSpPr>
          <p:cNvPr id="68611" name="Rectangle 3"/>
          <p:cNvSpPr>
            <a:spLocks noGrp="1" noChangeArrowheads="1"/>
          </p:cNvSpPr>
          <p:nvPr>
            <p:ph idx="1"/>
          </p:nvPr>
        </p:nvSpPr>
        <p:spPr>
          <a:xfrm>
            <a:off x="457200" y="1570038"/>
            <a:ext cx="8229600" cy="4525962"/>
          </a:xfrm>
        </p:spPr>
        <p:txBody>
          <a:bodyPr/>
          <a:lstStyle/>
          <a:p>
            <a:pPr eaLnBrk="1" fontAlgn="b" hangingPunct="1">
              <a:spcBef>
                <a:spcPct val="0"/>
              </a:spcBef>
              <a:buFontTx/>
              <a:buNone/>
            </a:pPr>
            <a:r>
              <a:rPr lang="en-US" altLang="en-US" sz="4400" b="1" smtClean="0">
                <a:cs typeface="Arial" panose="020B0604020202020204" pitchFamily="34" charset="0"/>
              </a:rPr>
              <a:t>- </a:t>
            </a:r>
            <a:r>
              <a:rPr lang="en-US" altLang="en-US" sz="4400" b="1" smtClean="0"/>
              <a:t>Identifies all relief features and elevation, such as contours on older edition maps, and cultivated land on red-light readable maps</a:t>
            </a:r>
          </a:p>
          <a:p>
            <a:pPr eaLnBrk="1" hangingPunct="1">
              <a:buFontTx/>
              <a:buNone/>
            </a:pPr>
            <a:endParaRPr lang="en-US" altLang="en-US" sz="4400" b="1" smtClean="0"/>
          </a:p>
        </p:txBody>
      </p:sp>
    </p:spTree>
  </p:cSld>
  <p:clrMapOvr>
    <a:masterClrMapping/>
  </p:clrMapOvr>
  <p:transition spd="med">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6000" b="1" u="sng" smtClean="0">
                <a:solidFill>
                  <a:schemeClr val="tx1"/>
                </a:solidFill>
              </a:rPr>
              <a:t>GREEN:</a:t>
            </a:r>
            <a:r>
              <a:rPr lang="en-US" altLang="en-US" smtClean="0">
                <a:solidFill>
                  <a:schemeClr val="tx1"/>
                </a:solidFill>
              </a:rPr>
              <a:t> </a:t>
            </a:r>
          </a:p>
        </p:txBody>
      </p:sp>
      <p:sp>
        <p:nvSpPr>
          <p:cNvPr id="70659" name="Rectangle 3"/>
          <p:cNvSpPr>
            <a:spLocks noGrp="1" noChangeArrowheads="1"/>
          </p:cNvSpPr>
          <p:nvPr>
            <p:ph idx="1"/>
          </p:nvPr>
        </p:nvSpPr>
        <p:spPr/>
        <p:txBody>
          <a:bodyPr/>
          <a:lstStyle/>
          <a:p>
            <a:pPr>
              <a:buFontTx/>
              <a:buNone/>
            </a:pPr>
            <a:r>
              <a:rPr lang="en-US" altLang="en-US" sz="4400" smtClean="0"/>
              <a:t>- </a:t>
            </a:r>
            <a:r>
              <a:rPr lang="en-US" altLang="en-US" sz="4400" b="1" smtClean="0"/>
              <a:t>Identifies vegetation with military significance, such as woods, orchards, and vineyards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a:r>
              <a:rPr lang="en-US" altLang="en-US" sz="6000" b="1" smtClean="0">
                <a:solidFill>
                  <a:schemeClr val="tx1"/>
                </a:solidFill>
              </a:rPr>
              <a:t>              </a:t>
            </a:r>
            <a:r>
              <a:rPr lang="en-US" altLang="en-US" sz="6000" b="1" u="sng" smtClean="0">
                <a:solidFill>
                  <a:schemeClr val="tx1"/>
                </a:solidFill>
              </a:rPr>
              <a:t>RED:</a:t>
            </a:r>
            <a:r>
              <a:rPr lang="en-US" altLang="en-US" smtClean="0">
                <a:solidFill>
                  <a:schemeClr val="tx1"/>
                </a:solidFill>
              </a:rPr>
              <a:t> </a:t>
            </a:r>
          </a:p>
        </p:txBody>
      </p:sp>
      <p:sp>
        <p:nvSpPr>
          <p:cNvPr id="72707" name="Rectangle 3"/>
          <p:cNvSpPr>
            <a:spLocks noGrp="1" noChangeArrowheads="1"/>
          </p:cNvSpPr>
          <p:nvPr>
            <p:ph idx="1"/>
          </p:nvPr>
        </p:nvSpPr>
        <p:spPr/>
        <p:txBody>
          <a:bodyPr/>
          <a:lstStyle/>
          <a:p>
            <a:pPr fontAlgn="b">
              <a:spcBef>
                <a:spcPct val="0"/>
              </a:spcBef>
              <a:buFontTx/>
              <a:buNone/>
            </a:pPr>
            <a:r>
              <a:rPr lang="en-US" altLang="en-US" sz="4000" b="1" smtClean="0">
                <a:cs typeface="Arial" panose="020B0604020202020204" pitchFamily="34" charset="0"/>
              </a:rPr>
              <a:t>- </a:t>
            </a:r>
            <a:r>
              <a:rPr lang="en-US" altLang="en-US" sz="4400" b="1" smtClean="0"/>
              <a:t>Classifies cultural features, such as populated areas, main roads, and boundaries on older maps</a:t>
            </a:r>
          </a:p>
          <a:p>
            <a:pPr fontAlgn="b">
              <a:spcBef>
                <a:spcPct val="0"/>
              </a:spcBef>
              <a:buFontTx/>
              <a:buNone/>
            </a:pPr>
            <a:endParaRPr lang="en-US" altLang="en-US" sz="4400" b="1" smtClean="0"/>
          </a:p>
          <a:p>
            <a:pPr>
              <a:buFontTx/>
              <a:buNone/>
            </a:pPr>
            <a:endParaRPr lang="en-US" altLang="en-US" b="1" smtClean="0"/>
          </a:p>
        </p:txBody>
      </p:sp>
    </p:spTree>
  </p:cSld>
  <p:clrMapOvr>
    <a:masterClrMapping/>
  </p:clrMapOvr>
  <p:transition spd="med">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r>
              <a:rPr lang="en-US" altLang="en-US" smtClean="0">
                <a:solidFill>
                  <a:srgbClr val="000000"/>
                </a:solidFill>
              </a:rPr>
              <a:t>        </a:t>
            </a:r>
            <a:r>
              <a:rPr lang="en-US" altLang="en-US" sz="6000" u="sng" smtClean="0">
                <a:solidFill>
                  <a:srgbClr val="000000"/>
                </a:solidFill>
              </a:rPr>
              <a:t>RED – BROWN:</a:t>
            </a:r>
          </a:p>
        </p:txBody>
      </p:sp>
      <p:sp>
        <p:nvSpPr>
          <p:cNvPr id="74755"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sz="4400" b="1" smtClean="0">
                <a:solidFill>
                  <a:srgbClr val="000000"/>
                </a:solidFill>
              </a:rPr>
              <a:t>- Combined to identify cultural features, all relief features, non-surveyed spot elevations, and elevation, such as contour lines on red-light readable maps</a:t>
            </a:r>
          </a:p>
          <a:p>
            <a:pPr eaLnBrk="1" hangingPunct="1">
              <a:buFont typeface="Wingdings" panose="05000000000000000000" pitchFamily="2" charset="2"/>
              <a:buNone/>
            </a:pPr>
            <a:endParaRPr lang="en-US" altLang="en-US" sz="3600" b="1" smtClean="0">
              <a:solidFill>
                <a:srgbClr val="000000"/>
              </a:solidFill>
            </a:endParaRPr>
          </a:p>
        </p:txBody>
      </p:sp>
    </p:spTree>
  </p:cSld>
  <p:clrMapOvr>
    <a:masterClrMapping/>
  </p:clrMapOvr>
  <p:transition spd="med">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u="sng" smtClean="0"/>
              <a:t>COLORS &amp; DEFINITIONS:</a:t>
            </a:r>
          </a:p>
        </p:txBody>
      </p:sp>
      <p:graphicFrame>
        <p:nvGraphicFramePr>
          <p:cNvPr id="228384" name="Group 32"/>
          <p:cNvGraphicFramePr>
            <a:graphicFrameLocks noGrp="1"/>
          </p:cNvGraphicFramePr>
          <p:nvPr>
            <p:ph type="tbl" idx="1"/>
          </p:nvPr>
        </p:nvGraphicFramePr>
        <p:xfrm>
          <a:off x="304800" y="1981200"/>
          <a:ext cx="8686800" cy="4114800"/>
        </p:xfrm>
        <a:graphic>
          <a:graphicData uri="http://schemas.openxmlformats.org/drawingml/2006/table">
            <a:tbl>
              <a:tblPr/>
              <a:tblGrid>
                <a:gridCol w="1828800"/>
                <a:gridCol w="6858000"/>
              </a:tblGrid>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Colors</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Symbols</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Black</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Cultural (Man-Made features) other then roads, and  water</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Blue</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Water</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Brown</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All relief features (minor  roads and contour lines)</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008000"/>
                          </a:solidFill>
                          <a:effectLst/>
                          <a:latin typeface="Times New Roman" panose="02020603050405020304" pitchFamily="18" charset="0"/>
                          <a:cs typeface="Arial" panose="020B0604020202020204" pitchFamily="34" charset="0"/>
                        </a:rPr>
                        <a:t>Green</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008000"/>
                          </a:solidFill>
                          <a:effectLst/>
                          <a:latin typeface="Times New Roman" panose="02020603050405020304" pitchFamily="18" charset="0"/>
                          <a:cs typeface="Arial" panose="020B0604020202020204" pitchFamily="34" charset="0"/>
                        </a:rPr>
                        <a:t>Vegetation</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8963">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Red</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Major, Roads, and built up areas</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Red-Brown</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All relief features and roads on red light readable maps</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52400"/>
            <a:ext cx="7772400" cy="762000"/>
          </a:xfrm>
        </p:spPr>
        <p:txBody>
          <a:bodyPr/>
          <a:lstStyle/>
          <a:p>
            <a:r>
              <a:rPr lang="en-US" altLang="en-US" b="1" smtClean="0"/>
              <a:t>Check on Learning:</a:t>
            </a:r>
          </a:p>
        </p:txBody>
      </p:sp>
      <p:sp>
        <p:nvSpPr>
          <p:cNvPr id="719875" name="Rectangle 3"/>
          <p:cNvSpPr>
            <a:spLocks noGrp="1" noChangeArrowheads="1"/>
          </p:cNvSpPr>
          <p:nvPr>
            <p:ph idx="1"/>
          </p:nvPr>
        </p:nvSpPr>
        <p:spPr>
          <a:xfrm>
            <a:off x="152400" y="1600200"/>
            <a:ext cx="8839200" cy="4876800"/>
          </a:xfrm>
        </p:spPr>
        <p:txBody>
          <a:bodyPr/>
          <a:lstStyle/>
          <a:p>
            <a:pPr marL="609600" indent="-609600">
              <a:buFontTx/>
              <a:buAutoNum type="arabicPeriod"/>
            </a:pPr>
            <a:r>
              <a:rPr lang="en-US" altLang="en-US" smtClean="0"/>
              <a:t>What does the color Green represent on a map?</a:t>
            </a:r>
          </a:p>
          <a:p>
            <a:pPr marL="609600" indent="-609600">
              <a:buFontTx/>
              <a:buNone/>
            </a:pPr>
            <a:r>
              <a:rPr lang="en-US" altLang="en-US" smtClean="0"/>
              <a:t>	</a:t>
            </a:r>
            <a:r>
              <a:rPr lang="en-US" altLang="en-US" b="1" i="1" smtClean="0">
                <a:solidFill>
                  <a:srgbClr val="FF0000"/>
                </a:solidFill>
              </a:rPr>
              <a:t>Vegetation</a:t>
            </a:r>
          </a:p>
          <a:p>
            <a:pPr marL="609600" indent="-609600">
              <a:buFontTx/>
              <a:buNone/>
            </a:pPr>
            <a:endParaRPr lang="en-US" altLang="en-US" b="1" i="1" smtClean="0">
              <a:solidFill>
                <a:srgbClr val="FF0000"/>
              </a:solidFill>
            </a:endParaRPr>
          </a:p>
          <a:p>
            <a:pPr marL="609600" indent="-609600">
              <a:buFontTx/>
              <a:buAutoNum type="arabicPeriod" startAt="2"/>
            </a:pPr>
            <a:r>
              <a:rPr lang="en-US" altLang="en-US" smtClean="0"/>
              <a:t>What does the color Brown represent on a map?</a:t>
            </a:r>
          </a:p>
          <a:p>
            <a:pPr marL="609600" indent="-609600">
              <a:buFontTx/>
              <a:buNone/>
            </a:pPr>
            <a:r>
              <a:rPr lang="en-US" altLang="en-US" smtClean="0"/>
              <a:t>	</a:t>
            </a:r>
            <a:r>
              <a:rPr lang="en-US" altLang="en-US" b="1" i="1" smtClean="0">
                <a:solidFill>
                  <a:srgbClr val="FF0000"/>
                </a:solidFill>
              </a:rPr>
              <a:t>Contour Lines &amp; all relief features</a:t>
            </a:r>
          </a:p>
          <a:p>
            <a:pPr marL="609600" indent="-609600">
              <a:buFontTx/>
              <a:buNone/>
            </a:pPr>
            <a:endParaRPr lang="en-US" altLang="en-US" b="1" i="1" smtClean="0">
              <a:solidFill>
                <a:srgbClr val="FF0000"/>
              </a:solidFill>
            </a:endParaRPr>
          </a:p>
          <a:p>
            <a:pPr marL="609600" indent="-609600">
              <a:buFontTx/>
              <a:buAutoNum type="arabicPeriod" startAt="3"/>
            </a:pPr>
            <a:r>
              <a:rPr lang="en-US" altLang="en-US" smtClean="0"/>
              <a:t>Name the Six colors generally found on a map?</a:t>
            </a:r>
          </a:p>
          <a:p>
            <a:pPr marL="609600" indent="-609600">
              <a:buFontTx/>
              <a:buNone/>
            </a:pPr>
            <a:r>
              <a:rPr lang="en-US" altLang="en-US" smtClean="0"/>
              <a:t>      </a:t>
            </a:r>
            <a:r>
              <a:rPr lang="en-US" altLang="en-US" b="1" i="1" smtClean="0">
                <a:solidFill>
                  <a:srgbClr val="FF0000"/>
                </a:solidFill>
              </a:rPr>
              <a:t>Black, Brown, Blue, Green, Red, Red-Brown</a:t>
            </a:r>
            <a:r>
              <a:rPr lang="en-US" altLang="en-US" smtClean="0"/>
              <a:t>  </a:t>
            </a:r>
          </a:p>
          <a:p>
            <a:pPr marL="609600" indent="-609600">
              <a:buFontTx/>
              <a:buNone/>
            </a:pPr>
            <a:r>
              <a:rPr lang="en-US" altLang="en-US" smtClean="0"/>
              <a:t>	</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9875">
                                            <p:txEl>
                                              <p:pRg st="1" end="1"/>
                                            </p:txEl>
                                          </p:spTgt>
                                        </p:tgtEl>
                                        <p:attrNameLst>
                                          <p:attrName>style.visibility</p:attrName>
                                        </p:attrNameLst>
                                      </p:cBhvr>
                                      <p:to>
                                        <p:strVal val="visible"/>
                                      </p:to>
                                    </p:set>
                                    <p:anim calcmode="lin" valueType="num">
                                      <p:cBhvr additive="base">
                                        <p:cTn id="7" dur="500" fill="hold"/>
                                        <p:tgtEl>
                                          <p:spTgt spid="7198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9875">
                                            <p:txEl>
                                              <p:pRg st="4" end="4"/>
                                            </p:txEl>
                                          </p:spTgt>
                                        </p:tgtEl>
                                        <p:attrNameLst>
                                          <p:attrName>style.visibility</p:attrName>
                                        </p:attrNameLst>
                                      </p:cBhvr>
                                      <p:to>
                                        <p:strVal val="visible"/>
                                      </p:to>
                                    </p:set>
                                    <p:anim calcmode="lin" valueType="num">
                                      <p:cBhvr additive="base">
                                        <p:cTn id="13" dur="500" fill="hold"/>
                                        <p:tgtEl>
                                          <p:spTgt spid="71987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98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9875">
                                            <p:txEl>
                                              <p:pRg st="7" end="7"/>
                                            </p:txEl>
                                          </p:spTgt>
                                        </p:tgtEl>
                                        <p:attrNameLst>
                                          <p:attrName>style.visibility</p:attrName>
                                        </p:attrNameLst>
                                      </p:cBhvr>
                                      <p:to>
                                        <p:strVal val="visible"/>
                                      </p:to>
                                    </p:set>
                                    <p:anim calcmode="lin" valueType="num">
                                      <p:cBhvr additive="base">
                                        <p:cTn id="19" dur="500" fill="hold"/>
                                        <p:tgtEl>
                                          <p:spTgt spid="71987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98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b="1" u="sng" smtClean="0"/>
              <a:t>Colors on a Map Test: </a:t>
            </a:r>
          </a:p>
        </p:txBody>
      </p:sp>
      <p:sp>
        <p:nvSpPr>
          <p:cNvPr id="79875" name="Rectangle 3"/>
          <p:cNvSpPr>
            <a:spLocks noGrp="1" noChangeArrowheads="1"/>
          </p:cNvSpPr>
          <p:nvPr>
            <p:ph idx="1"/>
          </p:nvPr>
        </p:nvSpPr>
        <p:spPr/>
        <p:txBody>
          <a:bodyPr/>
          <a:lstStyle/>
          <a:p>
            <a:pPr>
              <a:buFontTx/>
              <a:buNone/>
            </a:pPr>
            <a:r>
              <a:rPr lang="en-US" altLang="en-US" smtClean="0"/>
              <a:t>You have 1 minute to match the color found on a Military map to the corresponding definition. </a:t>
            </a:r>
          </a:p>
        </p:txBody>
      </p:sp>
    </p:spTree>
  </p:cSld>
  <p:clrMapOvr>
    <a:masterClrMapping/>
  </p:clrMapOvr>
  <p:transition spd="med">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t>Colors on a Map:</a:t>
            </a:r>
          </a:p>
        </p:txBody>
      </p:sp>
      <p:graphicFrame>
        <p:nvGraphicFramePr>
          <p:cNvPr id="230404" name="Group 4"/>
          <p:cNvGraphicFramePr>
            <a:graphicFrameLocks noGrp="1"/>
          </p:cNvGraphicFramePr>
          <p:nvPr>
            <p:ph type="tbl" idx="1"/>
          </p:nvPr>
        </p:nvGraphicFramePr>
        <p:xfrm>
          <a:off x="685800" y="1981200"/>
          <a:ext cx="7772400" cy="4114800"/>
        </p:xfrm>
        <a:graphic>
          <a:graphicData uri="http://schemas.openxmlformats.org/drawingml/2006/table">
            <a:tbl>
              <a:tblPr/>
              <a:tblGrid>
                <a:gridCol w="1611313"/>
                <a:gridCol w="6161087"/>
              </a:tblGrid>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Colors</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Symbols</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Black</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All relief features and  roads on red light readable maps</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Blue</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Major roads and built up areas</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0"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Brown</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0"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Vegetation</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0" i="0" u="none" strike="noStrike" cap="none" normalizeH="0" baseline="0" smtClean="0">
                          <a:ln>
                            <a:noFill/>
                          </a:ln>
                          <a:solidFill>
                            <a:srgbClr val="008000"/>
                          </a:solidFill>
                          <a:effectLst/>
                          <a:latin typeface="Times New Roman" panose="02020603050405020304" pitchFamily="18" charset="0"/>
                          <a:cs typeface="Arial" panose="020B0604020202020204" pitchFamily="34" charset="0"/>
                        </a:rPr>
                        <a:t>Green</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0" i="0" u="none" strike="noStrike" cap="none" normalizeH="0" baseline="0" smtClean="0">
                          <a:ln>
                            <a:noFill/>
                          </a:ln>
                          <a:solidFill>
                            <a:srgbClr val="008000"/>
                          </a:solidFill>
                          <a:effectLst/>
                          <a:latin typeface="Times New Roman" panose="02020603050405020304" pitchFamily="18" charset="0"/>
                          <a:cs typeface="Arial" panose="020B0604020202020204" pitchFamily="34" charset="0"/>
                        </a:rPr>
                        <a:t>Cultural (Man-Made Features) other than roads and water</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8963">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0"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Red</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0"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All relief features (minor roads and contour lines)</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0"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Red-Brown</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0"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Water</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u="sng" smtClean="0"/>
              <a:t>COLORS &amp; DEFINITIONS:</a:t>
            </a:r>
          </a:p>
        </p:txBody>
      </p:sp>
      <p:graphicFrame>
        <p:nvGraphicFramePr>
          <p:cNvPr id="290844" name="Group 28"/>
          <p:cNvGraphicFramePr>
            <a:graphicFrameLocks noGrp="1"/>
          </p:cNvGraphicFramePr>
          <p:nvPr>
            <p:ph type="tbl" idx="1"/>
          </p:nvPr>
        </p:nvGraphicFramePr>
        <p:xfrm>
          <a:off x="304800" y="1981200"/>
          <a:ext cx="8610600" cy="4114800"/>
        </p:xfrm>
        <a:graphic>
          <a:graphicData uri="http://schemas.openxmlformats.org/drawingml/2006/table">
            <a:tbl>
              <a:tblPr/>
              <a:tblGrid>
                <a:gridCol w="1752600"/>
                <a:gridCol w="6858000"/>
              </a:tblGrid>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Colors</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Symbols</a:t>
                      </a: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Black</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Cultural (Man-Made features) other then roads, and  water</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Blue</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rPr>
                        <a:t>Water</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Brown</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All relief features (minor  roads and contour lines)</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008000"/>
                          </a:solidFill>
                          <a:effectLst/>
                          <a:latin typeface="Times New Roman" panose="02020603050405020304" pitchFamily="18" charset="0"/>
                          <a:cs typeface="Arial" panose="020B0604020202020204" pitchFamily="34" charset="0"/>
                        </a:rPr>
                        <a:t>Green</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008000"/>
                          </a:solidFill>
                          <a:effectLst/>
                          <a:latin typeface="Times New Roman" panose="02020603050405020304" pitchFamily="18" charset="0"/>
                          <a:cs typeface="Arial" panose="020B0604020202020204" pitchFamily="34" charset="0"/>
                        </a:rPr>
                        <a:t>Vegetation</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8963">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Red</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FF0000"/>
                          </a:solidFill>
                          <a:effectLst/>
                          <a:latin typeface="Times New Roman" panose="02020603050405020304" pitchFamily="18" charset="0"/>
                          <a:cs typeface="Arial" panose="020B0604020202020204" pitchFamily="34" charset="0"/>
                        </a:rPr>
                        <a:t>Major, Roads, and built up areas</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87375">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400" b="1"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Red-Brown</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342900" marR="0" lvl="0" indent="-342900" algn="l" defTabSz="914400" rtl="0" eaLnBrk="0" fontAlgn="b" latinLnBrk="0" hangingPunct="0">
                        <a:lnSpc>
                          <a:spcPct val="100000"/>
                        </a:lnSpc>
                        <a:spcBef>
                          <a:spcPct val="0"/>
                        </a:spcBef>
                        <a:spcAft>
                          <a:spcPct val="0"/>
                        </a:spcAft>
                        <a:buClrTx/>
                        <a:buSzPct val="100000"/>
                        <a:buFontTx/>
                        <a:buNone/>
                        <a:tabLst/>
                      </a:pPr>
                      <a:r>
                        <a:rPr kumimoji="0" lang="en-US" altLang="en-US" sz="2000" b="1" i="0" u="none" strike="noStrike" cap="none" normalizeH="0" baseline="0" smtClean="0">
                          <a:ln>
                            <a:noFill/>
                          </a:ln>
                          <a:solidFill>
                            <a:srgbClr val="800000"/>
                          </a:solidFill>
                          <a:effectLst/>
                          <a:latin typeface="Times New Roman" panose="02020603050405020304" pitchFamily="18" charset="0"/>
                          <a:cs typeface="Arial" panose="020B0604020202020204" pitchFamily="34" charset="0"/>
                        </a:rPr>
                        <a:t>All relief features and roads on red light readable maps</a:t>
                      </a: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600200"/>
            <a:ext cx="8534400" cy="4724400"/>
          </a:xfrm>
        </p:spPr>
        <p:txBody>
          <a:bodyPr/>
          <a:lstStyle/>
          <a:p>
            <a:pPr>
              <a:buFontTx/>
              <a:buNone/>
            </a:pPr>
            <a:r>
              <a:rPr lang="en-US" altLang="en-US" sz="2800" b="1" smtClean="0"/>
              <a:t>Safety</a:t>
            </a:r>
            <a:r>
              <a:rPr lang="en-US" altLang="en-US" sz="2800" smtClean="0"/>
              <a:t>: Low.</a:t>
            </a:r>
          </a:p>
          <a:p>
            <a:pPr>
              <a:buFontTx/>
              <a:buNone/>
            </a:pPr>
            <a:r>
              <a:rPr lang="en-US" altLang="en-US" sz="2800" b="1" smtClean="0"/>
              <a:t>Risk</a:t>
            </a:r>
            <a:r>
              <a:rPr lang="en-US" altLang="en-US" sz="2800" smtClean="0"/>
              <a:t>: Low</a:t>
            </a:r>
          </a:p>
          <a:p>
            <a:pPr>
              <a:buFontTx/>
              <a:buNone/>
            </a:pPr>
            <a:r>
              <a:rPr lang="en-US" altLang="en-US" sz="2800" b="1" smtClean="0"/>
              <a:t>Environmental Considerations</a:t>
            </a:r>
            <a:r>
              <a:rPr lang="en-US" altLang="en-US" sz="2800" smtClean="0"/>
              <a:t>: None; Classroom environment</a:t>
            </a:r>
          </a:p>
          <a:p>
            <a:pPr>
              <a:buFontTx/>
              <a:buNone/>
            </a:pPr>
            <a:r>
              <a:rPr lang="en-US" altLang="en-US" sz="2800" b="1" smtClean="0"/>
              <a:t>Evaluation</a:t>
            </a:r>
            <a:r>
              <a:rPr lang="en-US" altLang="en-US" sz="2800" smtClean="0"/>
              <a:t>: You will be evaluated at the end of each block of instruction, and must receive a first time go on each evaluation. The evaluations will be written exams or in class exercises and you must correctly get 100% on each evaluation to pass. </a:t>
            </a:r>
          </a:p>
        </p:txBody>
      </p:sp>
    </p:spTree>
  </p:cSld>
  <p:clrMapOvr>
    <a:masterClrMapping/>
  </p:clrMapOvr>
  <p:transition spd="med">
    <p:spli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b="1" u="sng" smtClean="0"/>
              <a:t>Summary:</a:t>
            </a:r>
            <a:r>
              <a:rPr lang="en-US" altLang="en-US" smtClean="0"/>
              <a:t> </a:t>
            </a:r>
          </a:p>
        </p:txBody>
      </p:sp>
      <p:sp>
        <p:nvSpPr>
          <p:cNvPr id="86019" name="Rectangle 3"/>
          <p:cNvSpPr>
            <a:spLocks noGrp="1" noChangeArrowheads="1"/>
          </p:cNvSpPr>
          <p:nvPr>
            <p:ph idx="1"/>
          </p:nvPr>
        </p:nvSpPr>
        <p:spPr/>
        <p:txBody>
          <a:bodyPr/>
          <a:lstStyle/>
          <a:p>
            <a:pPr>
              <a:buFontTx/>
              <a:buNone/>
            </a:pPr>
            <a:r>
              <a:rPr lang="en-US" altLang="en-US" smtClean="0"/>
              <a:t>Review: During this block of instruction you have learned how to identify the Basic Colors found on a Military Map. </a:t>
            </a:r>
          </a:p>
          <a:p>
            <a:pPr>
              <a:buFontTx/>
              <a:buNone/>
            </a:pPr>
            <a:endParaRPr lang="en-US" altLang="en-US" smtClean="0"/>
          </a:p>
        </p:txBody>
      </p:sp>
    </p:spTree>
  </p:cSld>
  <p:clrMapOvr>
    <a:masterClrMapping/>
  </p:clrMapOvr>
  <p:transition spd="med">
    <p:spli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457200" y="2514600"/>
            <a:ext cx="8229600" cy="1295400"/>
          </a:xfrm>
        </p:spPr>
        <p:txBody>
          <a:bodyPr/>
          <a:lstStyle/>
          <a:p>
            <a:pPr algn="ctr">
              <a:buFontTx/>
              <a:buNone/>
            </a:pPr>
            <a:r>
              <a:rPr lang="en-US" altLang="en-US" smtClean="0"/>
              <a:t>Identifying a Grid Coordinate on a Military Map.</a:t>
            </a:r>
          </a:p>
        </p:txBody>
      </p:sp>
    </p:spTree>
  </p:cSld>
  <p:clrMapOvr>
    <a:masterClrMapping/>
  </p:clrMapOvr>
  <p:transition spd="med">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a:xfrm>
            <a:off x="533400" y="1447800"/>
            <a:ext cx="8229600" cy="5257800"/>
          </a:xfrm>
        </p:spPr>
        <p:txBody>
          <a:bodyPr/>
          <a:lstStyle/>
          <a:p>
            <a:pPr>
              <a:lnSpc>
                <a:spcPct val="90000"/>
              </a:lnSpc>
              <a:buFontTx/>
              <a:buNone/>
            </a:pPr>
            <a:r>
              <a:rPr lang="en-US" altLang="en-US" b="1" smtClean="0"/>
              <a:t>Action: </a:t>
            </a:r>
            <a:r>
              <a:rPr lang="en-US" altLang="en-US" smtClean="0"/>
              <a:t>Determine the grid coordinate within 100 meters of accuracy on a Military Map with in 10 minutes.</a:t>
            </a:r>
          </a:p>
          <a:p>
            <a:pPr>
              <a:lnSpc>
                <a:spcPct val="90000"/>
              </a:lnSpc>
              <a:buFontTx/>
              <a:buNone/>
            </a:pPr>
            <a:r>
              <a:rPr lang="en-US" altLang="en-US" b="1" smtClean="0"/>
              <a:t>Condition: </a:t>
            </a:r>
            <a:r>
              <a:rPr lang="en-US" altLang="en-US" smtClean="0"/>
              <a:t>In a classroom environment, given a student handout (Map), Protractor (GTA 5-2-12) and a writing utensil.</a:t>
            </a:r>
          </a:p>
          <a:p>
            <a:pPr>
              <a:lnSpc>
                <a:spcPct val="90000"/>
              </a:lnSpc>
              <a:buFontTx/>
              <a:buNone/>
            </a:pPr>
            <a:r>
              <a:rPr lang="en-US" altLang="en-US" b="1" smtClean="0"/>
              <a:t>Standard:</a:t>
            </a:r>
            <a:r>
              <a:rPr lang="en-US" altLang="en-US" smtClean="0"/>
              <a:t> Demonstrate the ability to identify the Military feature in the grid coordinate on a Military Map (Student Handout) within 10 minutes. Student must accurately get 4 out of 4 correct to receive a go. </a:t>
            </a:r>
          </a:p>
        </p:txBody>
      </p:sp>
    </p:spTree>
  </p:cSld>
  <p:clrMapOvr>
    <a:masterClrMapping/>
  </p:clrMapOvr>
  <p:transition spd="med">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a:xfrm>
            <a:off x="762000" y="1219200"/>
            <a:ext cx="7772400" cy="5486400"/>
          </a:xfrm>
        </p:spPr>
        <p:txBody>
          <a:bodyPr/>
          <a:lstStyle/>
          <a:p>
            <a:pPr marL="0" indent="0">
              <a:buFontTx/>
              <a:buNone/>
              <a:defRPr/>
            </a:pPr>
            <a:r>
              <a:rPr lang="en-US" altLang="en-US" b="1" i="1" u="sng" dirty="0" smtClean="0"/>
              <a:t>Grid Coordinate Scales</a:t>
            </a:r>
            <a:r>
              <a:rPr lang="en-US" altLang="en-US" dirty="0" smtClean="0"/>
              <a:t>. </a:t>
            </a:r>
            <a:r>
              <a:rPr lang="en-US" altLang="en-US" b="1" i="1" u="sng" dirty="0" smtClean="0"/>
              <a:t>(Protractor)</a:t>
            </a:r>
          </a:p>
          <a:p>
            <a:pPr>
              <a:defRPr/>
            </a:pPr>
            <a:r>
              <a:rPr lang="en-US" altLang="en-US" dirty="0" smtClean="0"/>
              <a:t>The primary tool for plotting grid coordinates is the grid coordinate scale. The grid coordinate scale divides the grid square more accurately than can be done by estimation, and the results are more consistent and accurate.</a:t>
            </a:r>
          </a:p>
          <a:p>
            <a:pPr>
              <a:buFontTx/>
              <a:buNone/>
              <a:defRPr/>
            </a:pPr>
            <a:endParaRPr lang="en-US" altLang="en-US" dirty="0" smtClean="0"/>
          </a:p>
          <a:p>
            <a:pPr>
              <a:defRPr/>
            </a:pPr>
            <a:r>
              <a:rPr lang="en-US" altLang="en-US" dirty="0" smtClean="0"/>
              <a:t>Nomenclature:</a:t>
            </a:r>
          </a:p>
          <a:p>
            <a:pPr>
              <a:buFontTx/>
              <a:buNone/>
              <a:defRPr/>
            </a:pPr>
            <a:r>
              <a:rPr lang="en-US" altLang="en-US" dirty="0" smtClean="0"/>
              <a:t>                    </a:t>
            </a:r>
            <a:r>
              <a:rPr lang="en-US" altLang="en-US" sz="2800" b="1" dirty="0" smtClean="0">
                <a:solidFill>
                  <a:schemeClr val="hlink"/>
                </a:solidFill>
              </a:rPr>
              <a:t>(GTA 5-2-12)</a:t>
            </a:r>
            <a:r>
              <a:rPr lang="en-US" altLang="en-US" b="1" dirty="0" smtClean="0">
                <a:solidFill>
                  <a:schemeClr val="hlink"/>
                </a:solidFill>
              </a:rPr>
              <a:t> </a:t>
            </a:r>
          </a:p>
          <a:p>
            <a:pPr>
              <a:buFontTx/>
              <a:buNone/>
              <a:defRPr/>
            </a:pPr>
            <a:endParaRPr lang="en-US" altLang="en-US" b="1" dirty="0" smtClean="0">
              <a:solidFill>
                <a:schemeClr val="hlink"/>
              </a:solidFill>
            </a:endParaRPr>
          </a:p>
        </p:txBody>
      </p:sp>
    </p:spTree>
  </p:cSld>
  <p:clrMapOvr>
    <a:masterClrMapping/>
  </p:clrMapOvr>
  <p:transition spd="med">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idx="1"/>
          </p:nvPr>
        </p:nvSpPr>
        <p:spPr>
          <a:xfrm>
            <a:off x="685800" y="2057400"/>
            <a:ext cx="7772400" cy="2590800"/>
          </a:xfrm>
        </p:spPr>
        <p:txBody>
          <a:bodyPr/>
          <a:lstStyle/>
          <a:p>
            <a:pPr>
              <a:spcBef>
                <a:spcPct val="0"/>
              </a:spcBef>
              <a:buSzTx/>
              <a:buFontTx/>
              <a:buNone/>
            </a:pPr>
            <a:r>
              <a:rPr lang="en-US" altLang="en-US" smtClean="0"/>
              <a:t>	This device will include at least two coordinate scales, 1:25,000 and 1:50,000 meters. Make sure that when you use this device, you use the correct scale. </a:t>
            </a:r>
          </a:p>
          <a:p>
            <a:endParaRPr lang="en-US" altLang="en-US" smtClean="0"/>
          </a:p>
        </p:txBody>
      </p:sp>
    </p:spTree>
  </p:cSld>
  <p:clrMapOvr>
    <a:masterClrMapping/>
  </p:clrMapOvr>
  <p:transition spd="med">
    <p:spli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mtClean="0"/>
              <a:t>Military Coordinate Scale and Protractor</a:t>
            </a:r>
          </a:p>
        </p:txBody>
      </p:sp>
      <p:sp>
        <p:nvSpPr>
          <p:cNvPr id="96259" name="Rectangle 4"/>
          <p:cNvSpPr>
            <a:spLocks noGrp="1" noChangeArrowheads="1"/>
          </p:cNvSpPr>
          <p:nvPr>
            <p:ph type="body" sz="half" idx="1"/>
          </p:nvPr>
        </p:nvSpPr>
        <p:spPr>
          <a:xfrm>
            <a:off x="457200" y="2438400"/>
            <a:ext cx="1905000" cy="1600200"/>
          </a:xfrm>
        </p:spPr>
        <p:txBody>
          <a:bodyPr/>
          <a:lstStyle/>
          <a:p>
            <a:r>
              <a:rPr lang="en-US" altLang="en-US" sz="2800" smtClean="0"/>
              <a:t>1/ 50,000</a:t>
            </a:r>
          </a:p>
          <a:p>
            <a:pPr>
              <a:buFontTx/>
              <a:buNone/>
            </a:pPr>
            <a:r>
              <a:rPr lang="en-US" altLang="en-US" sz="2800" smtClean="0"/>
              <a:t>		     </a:t>
            </a:r>
            <a:r>
              <a:rPr lang="en-US" altLang="en-US" sz="2800" smtClean="0">
                <a:sym typeface="Wingdings" panose="05000000000000000000" pitchFamily="2" charset="2"/>
              </a:rPr>
              <a:t></a:t>
            </a:r>
            <a:endParaRPr lang="en-US" altLang="en-US" sz="2800" smtClean="0"/>
          </a:p>
          <a:p>
            <a:pPr>
              <a:buFontTx/>
              <a:buNone/>
            </a:pPr>
            <a:r>
              <a:rPr lang="en-US" altLang="en-US" sz="2800" smtClean="0">
                <a:sym typeface="Wingdings" panose="05000000000000000000" pitchFamily="2" charset="2"/>
              </a:rPr>
              <a:t>                                          </a:t>
            </a:r>
            <a:endParaRPr lang="en-US" altLang="en-US" sz="2800" smtClean="0"/>
          </a:p>
        </p:txBody>
      </p:sp>
      <p:sp>
        <p:nvSpPr>
          <p:cNvPr id="96260" name="Rectangle 5"/>
          <p:cNvSpPr>
            <a:spLocks noGrp="1" noChangeArrowheads="1"/>
          </p:cNvSpPr>
          <p:nvPr>
            <p:ph sz="half" idx="2"/>
          </p:nvPr>
        </p:nvSpPr>
        <p:spPr>
          <a:xfrm>
            <a:off x="7239000" y="4648200"/>
            <a:ext cx="1905000" cy="1066800"/>
          </a:xfrm>
        </p:spPr>
        <p:txBody>
          <a:bodyPr/>
          <a:lstStyle/>
          <a:p>
            <a:pPr>
              <a:buFontTx/>
              <a:buNone/>
            </a:pPr>
            <a:r>
              <a:rPr lang="en-US" altLang="en-US" sz="2800" smtClean="0"/>
              <a:t>1/25,000</a:t>
            </a:r>
          </a:p>
          <a:p>
            <a:pPr>
              <a:buFontTx/>
              <a:buNone/>
            </a:pPr>
            <a:r>
              <a:rPr lang="en-US" altLang="en-US" sz="2800" smtClean="0">
                <a:sym typeface="Wingdings" panose="05000000000000000000" pitchFamily="2" charset="2"/>
              </a:rPr>
              <a:t></a:t>
            </a:r>
            <a:endParaRPr lang="en-US" altLang="en-US" sz="2800" smtClean="0"/>
          </a:p>
        </p:txBody>
      </p:sp>
      <p:pic>
        <p:nvPicPr>
          <p:cNvPr id="96261" name="Picture 3" descr="Mr1_fig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28800"/>
            <a:ext cx="48006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Rectangle 6"/>
          <p:cNvSpPr>
            <a:spLocks noChangeArrowheads="1"/>
          </p:cNvSpPr>
          <p:nvPr/>
        </p:nvSpPr>
        <p:spPr bwMode="auto">
          <a:xfrm>
            <a:off x="304800" y="4800600"/>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800"/>
              <a:t>1/100,000</a:t>
            </a:r>
          </a:p>
          <a:p>
            <a:pPr>
              <a:buFontTx/>
              <a:buNone/>
            </a:pPr>
            <a:r>
              <a:rPr lang="en-US" altLang="en-US" sz="2800">
                <a:sym typeface="Wingdings" panose="05000000000000000000" pitchFamily="2" charset="2"/>
              </a:rPr>
              <a:t>                 </a:t>
            </a:r>
            <a:endParaRPr lang="en-US" altLang="en-US" sz="2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983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98308" name="Rectangle 4"/>
          <p:cNvSpPr>
            <a:spLocks noChangeArrowheads="1"/>
          </p:cNvSpPr>
          <p:nvPr/>
        </p:nvSpPr>
        <p:spPr bwMode="auto">
          <a:xfrm>
            <a:off x="-430213" y="6172200"/>
            <a:ext cx="130175"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33" tIns="32767" rIns="65533" bIns="32767">
            <a:spAutoFit/>
          </a:bodyPr>
          <a:lstStyle>
            <a:lvl1pPr defTabSz="506413">
              <a:spcBef>
                <a:spcPct val="20000"/>
              </a:spcBef>
              <a:buSzPct val="100000"/>
              <a:buChar char="•"/>
              <a:defRPr sz="3200">
                <a:solidFill>
                  <a:schemeClr val="tx1"/>
                </a:solidFill>
                <a:latin typeface="Times New Roman" panose="02020603050405020304" pitchFamily="18" charset="0"/>
              </a:defRPr>
            </a:lvl1pPr>
            <a:lvl2pPr marL="742950" indent="-285750" defTabSz="506413">
              <a:spcBef>
                <a:spcPct val="20000"/>
              </a:spcBef>
              <a:buSzPct val="100000"/>
              <a:buChar char="–"/>
              <a:defRPr sz="2800">
                <a:solidFill>
                  <a:schemeClr val="tx1"/>
                </a:solidFill>
                <a:latin typeface="Times New Roman" panose="02020603050405020304" pitchFamily="18" charset="0"/>
              </a:defRPr>
            </a:lvl2pPr>
            <a:lvl3pPr marL="1143000" indent="-228600" defTabSz="506413">
              <a:spcBef>
                <a:spcPct val="20000"/>
              </a:spcBef>
              <a:buSzPct val="100000"/>
              <a:buChar char="•"/>
              <a:defRPr sz="2400">
                <a:solidFill>
                  <a:schemeClr val="tx1"/>
                </a:solidFill>
                <a:latin typeface="Times New Roman" panose="02020603050405020304" pitchFamily="18" charset="0"/>
              </a:defRPr>
            </a:lvl3pPr>
            <a:lvl4pPr marL="1600200" indent="-228600" defTabSz="506413">
              <a:spcBef>
                <a:spcPct val="20000"/>
              </a:spcBef>
              <a:buSzPct val="100000"/>
              <a:buChar char="–"/>
              <a:defRPr sz="2000">
                <a:solidFill>
                  <a:schemeClr val="tx1"/>
                </a:solidFill>
                <a:latin typeface="Times New Roman" panose="02020603050405020304" pitchFamily="18" charset="0"/>
              </a:defRPr>
            </a:lvl4pPr>
            <a:lvl5pPr marL="2057400" indent="-228600" defTabSz="506413">
              <a:spcBef>
                <a:spcPct val="20000"/>
              </a:spcBef>
              <a:buSzPct val="100000"/>
              <a:buChar char="•"/>
              <a:defRPr sz="2000">
                <a:solidFill>
                  <a:schemeClr val="tx1"/>
                </a:solidFill>
                <a:latin typeface="Times New Roman" panose="02020603050405020304" pitchFamily="18" charset="0"/>
              </a:defRPr>
            </a:lvl5pPr>
            <a:lvl6pPr marL="2514600" indent="-228600" defTabSz="506413"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506413"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506413"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506413"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700"/>
          </a:p>
        </p:txBody>
      </p:sp>
      <p:pic>
        <p:nvPicPr>
          <p:cNvPr id="9830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563">
            <a:off x="1524000" y="1219200"/>
            <a:ext cx="6148388"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10" name="Rectangle 6"/>
          <p:cNvSpPr>
            <a:spLocks noGrp="1" noChangeArrowheads="1"/>
          </p:cNvSpPr>
          <p:nvPr>
            <p:ph type="ctrTitle"/>
          </p:nvPr>
        </p:nvSpPr>
        <p:spPr>
          <a:xfrm>
            <a:off x="609600" y="228600"/>
            <a:ext cx="7772400" cy="838200"/>
          </a:xfrm>
        </p:spPr>
        <p:txBody>
          <a:bodyPr anchor="ctr"/>
          <a:lstStyle/>
          <a:p>
            <a:r>
              <a:rPr lang="en-US" altLang="en-US" sz="4000" smtClean="0"/>
              <a:t>We use this scale for most Military Land Navigation Courses.</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nvGraphicFramePr>
        <p:xfrm>
          <a:off x="2743200" y="2971800"/>
          <a:ext cx="3581400" cy="3581400"/>
        </p:xfrm>
        <a:graphic>
          <a:graphicData uri="http://schemas.openxmlformats.org/presentationml/2006/ole">
            <mc:AlternateContent xmlns:mc="http://schemas.openxmlformats.org/markup-compatibility/2006">
              <mc:Choice xmlns:v="urn:schemas-microsoft-com:vml" Requires="v">
                <p:oleObj spid="_x0000_s100361" name="Clip" r:id="rId3" imgW="6380952" imgH="6380952" progId="MS_ClipArt_Gallery.5">
                  <p:embed/>
                </p:oleObj>
              </mc:Choice>
              <mc:Fallback>
                <p:oleObj name="Clip" r:id="rId3" imgW="6380952" imgH="6380952" progId="MS_ClipArt_Gallery.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971800"/>
                        <a:ext cx="3581400" cy="3581400"/>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0755" name="Line 3"/>
          <p:cNvSpPr>
            <a:spLocks noChangeShapeType="1"/>
          </p:cNvSpPr>
          <p:nvPr/>
        </p:nvSpPr>
        <p:spPr bwMode="auto">
          <a:xfrm>
            <a:off x="3429000" y="5334000"/>
            <a:ext cx="1905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0756" name="Line 4"/>
          <p:cNvSpPr>
            <a:spLocks noChangeShapeType="1"/>
          </p:cNvSpPr>
          <p:nvPr/>
        </p:nvSpPr>
        <p:spPr bwMode="auto">
          <a:xfrm flipV="1">
            <a:off x="5334000" y="3429000"/>
            <a:ext cx="0" cy="1905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0757" name="Line 5"/>
          <p:cNvSpPr>
            <a:spLocks noChangeShapeType="1"/>
          </p:cNvSpPr>
          <p:nvPr/>
        </p:nvSpPr>
        <p:spPr bwMode="auto">
          <a:xfrm>
            <a:off x="5638800" y="3505200"/>
            <a:ext cx="0" cy="19065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0758" name="Line 6"/>
          <p:cNvSpPr>
            <a:spLocks noChangeShapeType="1"/>
          </p:cNvSpPr>
          <p:nvPr/>
        </p:nvSpPr>
        <p:spPr bwMode="auto">
          <a:xfrm>
            <a:off x="3505200" y="5638800"/>
            <a:ext cx="1905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0759" name="Oval 7"/>
          <p:cNvSpPr>
            <a:spLocks noChangeArrowheads="1"/>
          </p:cNvSpPr>
          <p:nvPr/>
        </p:nvSpPr>
        <p:spPr bwMode="auto">
          <a:xfrm>
            <a:off x="5105400" y="5181600"/>
            <a:ext cx="990600" cy="838200"/>
          </a:xfrm>
          <a:prstGeom prst="ellipse">
            <a:avLst/>
          </a:prstGeom>
          <a:noFill/>
          <a:ln w="635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00360" name="Rectangle 8"/>
          <p:cNvSpPr>
            <a:spLocks noGrp="1" noChangeArrowheads="1"/>
          </p:cNvSpPr>
          <p:nvPr>
            <p:ph type="title"/>
          </p:nvPr>
        </p:nvSpPr>
        <p:spPr>
          <a:xfrm>
            <a:off x="152400" y="1066800"/>
            <a:ext cx="8763000" cy="1752600"/>
          </a:xfrm>
        </p:spPr>
        <p:txBody>
          <a:bodyPr/>
          <a:lstStyle/>
          <a:p>
            <a:r>
              <a:rPr lang="en-US" altLang="en-US" sz="2400" smtClean="0"/>
              <a:t>When reading the protractor each half tick mark equals half of that number. So you will have to estimate if the point does not line up flush with the tick marks.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0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0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07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07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0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5" grpId="0" animBg="1"/>
      <p:bldP spid="970756" grpId="0" animBg="1"/>
      <p:bldP spid="970757" grpId="0" animBg="1"/>
      <p:bldP spid="970758" grpId="0" animBg="1"/>
      <p:bldP spid="97075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idx="1"/>
          </p:nvPr>
        </p:nvSpPr>
        <p:spPr>
          <a:xfrm>
            <a:off x="685800" y="1676400"/>
            <a:ext cx="7772400" cy="4648200"/>
          </a:xfrm>
        </p:spPr>
        <p:txBody>
          <a:bodyPr/>
          <a:lstStyle/>
          <a:p>
            <a:pPr>
              <a:lnSpc>
                <a:spcPct val="90000"/>
              </a:lnSpc>
              <a:buFontTx/>
              <a:buNone/>
            </a:pPr>
            <a:r>
              <a:rPr lang="en-US" altLang="en-US" sz="2400" b="1" i="1" smtClean="0"/>
              <a:t>Note.</a:t>
            </a:r>
          </a:p>
          <a:p>
            <a:pPr>
              <a:lnSpc>
                <a:spcPct val="90000"/>
              </a:lnSpc>
              <a:buFontTx/>
              <a:buNone/>
            </a:pPr>
            <a:r>
              <a:rPr lang="en-US" altLang="en-US" sz="2400" b="1" smtClean="0"/>
              <a:t>    1. </a:t>
            </a:r>
            <a:r>
              <a:rPr lang="en-US" altLang="en-US" sz="2400" smtClean="0"/>
              <a:t>A military map can help you spot your location accurately. The map has vertical lines (top to bottom) and horizontal lines (left to right). These lines form small squares 1,000 meters on each side, called grid squares.</a:t>
            </a:r>
            <a:br>
              <a:rPr lang="en-US" altLang="en-US" sz="2400" smtClean="0"/>
            </a:br>
            <a:r>
              <a:rPr lang="en-US" altLang="en-US" sz="2400" b="1" smtClean="0"/>
              <a:t>2.</a:t>
            </a:r>
            <a:r>
              <a:rPr lang="en-US" altLang="en-US" sz="2400" smtClean="0"/>
              <a:t> The lines that form grid squares are numbered along the outside edge of the map picture. No two grid squares have the same number.</a:t>
            </a:r>
            <a:br>
              <a:rPr lang="en-US" altLang="en-US" sz="2400" smtClean="0"/>
            </a:br>
            <a:r>
              <a:rPr lang="en-US" altLang="en-US" sz="2400" b="1" smtClean="0"/>
              <a:t>3.</a:t>
            </a:r>
            <a:r>
              <a:rPr lang="en-US" altLang="en-US" sz="2400" smtClean="0"/>
              <a:t> The precision of a point location is shown by the number of digits in the coordinates; the more digits, the more precise the location. For example: 1996—A 1,000-meter grid square. 192961—To the nearest 100 meters.</a:t>
            </a:r>
          </a:p>
        </p:txBody>
      </p:sp>
    </p:spTree>
  </p:cSld>
  <p:clrMapOvr>
    <a:masterClrMapping/>
  </p:clrMapOvr>
  <p:transition spd="med">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z="3200" u="sng" smtClean="0"/>
              <a:t>How close a Grid Coordinate can get you.</a:t>
            </a:r>
          </a:p>
        </p:txBody>
      </p:sp>
      <p:sp>
        <p:nvSpPr>
          <p:cNvPr id="103427" name="Rectangle 3"/>
          <p:cNvSpPr>
            <a:spLocks noGrp="1" noChangeArrowheads="1"/>
          </p:cNvSpPr>
          <p:nvPr>
            <p:ph idx="1"/>
          </p:nvPr>
        </p:nvSpPr>
        <p:spPr/>
        <p:txBody>
          <a:bodyPr/>
          <a:lstStyle/>
          <a:p>
            <a:r>
              <a:rPr lang="en-US" altLang="en-US" b="1" smtClean="0"/>
              <a:t>4 DIGIT GRID COORDINATE TO WITHIN 1,000  METERS</a:t>
            </a:r>
          </a:p>
          <a:p>
            <a:r>
              <a:rPr lang="en-US" altLang="en-US" b="1" smtClean="0"/>
              <a:t>A 6 DIGIT GRID COORDINATE TO WITHIN 100 METERS  </a:t>
            </a:r>
          </a:p>
          <a:p>
            <a:r>
              <a:rPr lang="en-US" altLang="en-US" b="1" smtClean="0"/>
              <a:t>A 8 DIGIT GRID COORDINATE TO WITHIN 10 METERS (50 METER TOLERANCE)</a:t>
            </a:r>
          </a:p>
        </p:txBody>
      </p:sp>
    </p:spTree>
  </p:cSld>
  <p:clrMapOvr>
    <a:masterClrMapping/>
  </p:clrMapOvr>
  <p:transition spd="med">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685800" y="2514600"/>
            <a:ext cx="7772400" cy="1600200"/>
          </a:xfrm>
        </p:spPr>
        <p:txBody>
          <a:bodyPr/>
          <a:lstStyle/>
          <a:p>
            <a:pPr algn="ctr">
              <a:buFontTx/>
              <a:buNone/>
            </a:pPr>
            <a:r>
              <a:rPr lang="en-US" altLang="en-US" sz="3600" smtClean="0"/>
              <a:t>Identify key terrain features on a</a:t>
            </a:r>
          </a:p>
          <a:p>
            <a:pPr algn="ctr">
              <a:buFontTx/>
              <a:buNone/>
            </a:pPr>
            <a:r>
              <a:rPr lang="en-US" altLang="en-US" sz="3600" smtClean="0"/>
              <a:t>Military Map.</a:t>
            </a:r>
          </a:p>
        </p:txBody>
      </p:sp>
    </p:spTree>
  </p:cSld>
  <p:clrMapOvr>
    <a:masterClrMapping/>
  </p:clrMapOvr>
  <p:transition spd="med">
    <p:spli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1752600"/>
            <a:ext cx="7772400" cy="1143000"/>
          </a:xfrm>
        </p:spPr>
        <p:txBody>
          <a:bodyPr/>
          <a:lstStyle/>
          <a:p>
            <a:r>
              <a:rPr lang="en-US" altLang="en-US" sz="4000" smtClean="0"/>
              <a:t>You have to read the Map from the </a:t>
            </a:r>
            <a:r>
              <a:rPr lang="en-US" altLang="en-US" sz="4000" b="1" u="sng" smtClean="0"/>
              <a:t>Right and Up</a:t>
            </a:r>
            <a:r>
              <a:rPr lang="en-US" altLang="en-US" sz="4000" smtClean="0"/>
              <a:t>!</a:t>
            </a:r>
          </a:p>
        </p:txBody>
      </p:sp>
      <p:sp>
        <p:nvSpPr>
          <p:cNvPr id="105475" name="Rectangle 3"/>
          <p:cNvSpPr>
            <a:spLocks noGrp="1" noChangeArrowheads="1"/>
          </p:cNvSpPr>
          <p:nvPr>
            <p:ph idx="1"/>
          </p:nvPr>
        </p:nvSpPr>
        <p:spPr>
          <a:xfrm>
            <a:off x="685800" y="3352800"/>
            <a:ext cx="7772400" cy="2362200"/>
          </a:xfrm>
        </p:spPr>
        <p:txBody>
          <a:bodyPr/>
          <a:lstStyle/>
          <a:p>
            <a:pPr>
              <a:spcBef>
                <a:spcPct val="0"/>
              </a:spcBef>
              <a:buSzTx/>
              <a:buFontTx/>
              <a:buNone/>
            </a:pPr>
            <a:r>
              <a:rPr lang="en-US" altLang="en-US" smtClean="0"/>
              <a:t>   This means starting from the bottom Left Hand Side. Read Right to the Grid Line PRIOR TO your Target and then UP TO the Grid line Prior to your Target.</a:t>
            </a:r>
          </a:p>
        </p:txBody>
      </p:sp>
    </p:spTree>
  </p:cSld>
  <p:clrMapOvr>
    <a:masterClrMapping/>
  </p:clrMapOvr>
  <p:transition spd="med">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AutoShape 2"/>
          <p:cNvSpPr>
            <a:spLocks noChangeArrowheads="1"/>
          </p:cNvSpPr>
          <p:nvPr/>
        </p:nvSpPr>
        <p:spPr bwMode="auto">
          <a:xfrm>
            <a:off x="4419600" y="5257800"/>
            <a:ext cx="976313" cy="485775"/>
          </a:xfrm>
          <a:prstGeom prst="rightArrow">
            <a:avLst>
              <a:gd name="adj1" fmla="val 50000"/>
              <a:gd name="adj2" fmla="val 50245"/>
            </a:avLst>
          </a:prstGeom>
          <a:solidFill>
            <a:schemeClr val="tx1"/>
          </a:solidFill>
          <a:ln w="635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312323" name="AutoShape 3"/>
          <p:cNvSpPr>
            <a:spLocks noChangeArrowheads="1"/>
          </p:cNvSpPr>
          <p:nvPr/>
        </p:nvSpPr>
        <p:spPr bwMode="auto">
          <a:xfrm>
            <a:off x="5257800" y="3276600"/>
            <a:ext cx="485775" cy="976313"/>
          </a:xfrm>
          <a:prstGeom prst="upArrow">
            <a:avLst>
              <a:gd name="adj1" fmla="val 50000"/>
              <a:gd name="adj2" fmla="val 50245"/>
            </a:avLst>
          </a:prstGeom>
          <a:solidFill>
            <a:schemeClr val="tx1"/>
          </a:solidFill>
          <a:ln w="635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07524" name="Line 4"/>
          <p:cNvSpPr>
            <a:spLocks noChangeShapeType="1"/>
          </p:cNvSpPr>
          <p:nvPr/>
        </p:nvSpPr>
        <p:spPr bwMode="auto">
          <a:xfrm>
            <a:off x="2362200" y="1828800"/>
            <a:ext cx="0" cy="434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5" name="Line 5"/>
          <p:cNvSpPr>
            <a:spLocks noChangeShapeType="1"/>
          </p:cNvSpPr>
          <p:nvPr/>
        </p:nvSpPr>
        <p:spPr bwMode="auto">
          <a:xfrm>
            <a:off x="3962400" y="1828800"/>
            <a:ext cx="0" cy="434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6" name="Line 6"/>
          <p:cNvSpPr>
            <a:spLocks noChangeShapeType="1"/>
          </p:cNvSpPr>
          <p:nvPr/>
        </p:nvSpPr>
        <p:spPr bwMode="auto">
          <a:xfrm>
            <a:off x="5486400" y="1828800"/>
            <a:ext cx="0" cy="434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7" name="Line 7"/>
          <p:cNvSpPr>
            <a:spLocks noChangeShapeType="1"/>
          </p:cNvSpPr>
          <p:nvPr/>
        </p:nvSpPr>
        <p:spPr bwMode="auto">
          <a:xfrm>
            <a:off x="7086600" y="1828800"/>
            <a:ext cx="0" cy="434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8" name="Line 8"/>
          <p:cNvSpPr>
            <a:spLocks noChangeShapeType="1"/>
          </p:cNvSpPr>
          <p:nvPr/>
        </p:nvSpPr>
        <p:spPr bwMode="auto">
          <a:xfrm>
            <a:off x="1600200" y="5486400"/>
            <a:ext cx="63246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9" name="Line 9"/>
          <p:cNvSpPr>
            <a:spLocks noChangeShapeType="1"/>
          </p:cNvSpPr>
          <p:nvPr/>
        </p:nvSpPr>
        <p:spPr bwMode="auto">
          <a:xfrm>
            <a:off x="1676400" y="4419600"/>
            <a:ext cx="63246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30" name="Line 10"/>
          <p:cNvSpPr>
            <a:spLocks noChangeShapeType="1"/>
          </p:cNvSpPr>
          <p:nvPr/>
        </p:nvSpPr>
        <p:spPr bwMode="auto">
          <a:xfrm>
            <a:off x="1676400" y="3276600"/>
            <a:ext cx="63246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31" name="Line 11"/>
          <p:cNvSpPr>
            <a:spLocks noChangeShapeType="1"/>
          </p:cNvSpPr>
          <p:nvPr/>
        </p:nvSpPr>
        <p:spPr bwMode="auto">
          <a:xfrm>
            <a:off x="1676400" y="2209800"/>
            <a:ext cx="63246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32" name="Text Box 12"/>
          <p:cNvSpPr txBox="1">
            <a:spLocks noChangeArrowheads="1"/>
          </p:cNvSpPr>
          <p:nvPr/>
        </p:nvSpPr>
        <p:spPr bwMode="auto">
          <a:xfrm>
            <a:off x="6308725" y="24272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800" b="1">
                <a:solidFill>
                  <a:srgbClr val="FF0000"/>
                </a:solidFill>
                <a:latin typeface="Arial" panose="020B0604020202020204" pitchFamily="34" charset="0"/>
              </a:rPr>
              <a:t>X</a:t>
            </a:r>
          </a:p>
        </p:txBody>
      </p:sp>
      <p:sp>
        <p:nvSpPr>
          <p:cNvPr id="312333" name="Text Box 13"/>
          <p:cNvSpPr txBox="1">
            <a:spLocks noChangeArrowheads="1"/>
          </p:cNvSpPr>
          <p:nvPr/>
        </p:nvSpPr>
        <p:spPr bwMode="auto">
          <a:xfrm>
            <a:off x="3962400" y="533400"/>
            <a:ext cx="19796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solidFill>
                  <a:srgbClr val="FF0000"/>
                </a:solidFill>
                <a:latin typeface="Arial" panose="020B0604020202020204" pitchFamily="34" charset="0"/>
              </a:rPr>
              <a:t>Grid Zone Designator</a:t>
            </a:r>
          </a:p>
          <a:p>
            <a:pPr>
              <a:spcBef>
                <a:spcPct val="0"/>
              </a:spcBef>
              <a:buSzTx/>
              <a:buFontTx/>
              <a:buNone/>
            </a:pPr>
            <a:r>
              <a:rPr lang="en-US" altLang="en-US" sz="2400" b="1">
                <a:solidFill>
                  <a:srgbClr val="FF0000"/>
                </a:solidFill>
                <a:latin typeface="Arial" panose="020B0604020202020204" pitchFamily="34" charset="0"/>
              </a:rPr>
              <a:t>EH</a:t>
            </a:r>
          </a:p>
        </p:txBody>
      </p:sp>
      <p:sp>
        <p:nvSpPr>
          <p:cNvPr id="312334" name="Text Box 14"/>
          <p:cNvSpPr txBox="1">
            <a:spLocks noChangeArrowheads="1"/>
          </p:cNvSpPr>
          <p:nvPr/>
        </p:nvSpPr>
        <p:spPr bwMode="auto">
          <a:xfrm>
            <a:off x="4572000" y="12954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solidFill>
                  <a:srgbClr val="FF0000"/>
                </a:solidFill>
                <a:latin typeface="Arial" panose="020B0604020202020204" pitchFamily="34" charset="0"/>
              </a:rPr>
              <a:t>12</a:t>
            </a:r>
          </a:p>
        </p:txBody>
      </p:sp>
      <p:sp>
        <p:nvSpPr>
          <p:cNvPr id="312335" name="Text Box 15"/>
          <p:cNvSpPr txBox="1">
            <a:spLocks noChangeArrowheads="1"/>
          </p:cNvSpPr>
          <p:nvPr/>
        </p:nvSpPr>
        <p:spPr bwMode="auto">
          <a:xfrm>
            <a:off x="5029200" y="12954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solidFill>
                  <a:srgbClr val="FF0000"/>
                </a:solidFill>
                <a:latin typeface="Arial" panose="020B0604020202020204" pitchFamily="34" charset="0"/>
              </a:rPr>
              <a:t>00</a:t>
            </a:r>
          </a:p>
        </p:txBody>
      </p:sp>
      <p:sp>
        <p:nvSpPr>
          <p:cNvPr id="107536" name="Text Box 16"/>
          <p:cNvSpPr txBox="1">
            <a:spLocks noChangeArrowheads="1"/>
          </p:cNvSpPr>
          <p:nvPr/>
        </p:nvSpPr>
        <p:spPr bwMode="auto">
          <a:xfrm>
            <a:off x="1203325" y="1944688"/>
            <a:ext cx="5238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a:latin typeface="Arial" panose="020B0604020202020204" pitchFamily="34" charset="0"/>
              </a:rPr>
              <a:t>01</a:t>
            </a:r>
          </a:p>
          <a:p>
            <a:pPr>
              <a:spcBef>
                <a:spcPct val="0"/>
              </a:spcBef>
              <a:buSzTx/>
              <a:buFontTx/>
              <a:buNone/>
            </a:pPr>
            <a:endParaRPr lang="en-US" altLang="en-US" sz="2400">
              <a:latin typeface="Arial" panose="020B0604020202020204" pitchFamily="34" charset="0"/>
            </a:endParaRPr>
          </a:p>
          <a:p>
            <a:pPr>
              <a:spcBef>
                <a:spcPct val="0"/>
              </a:spcBef>
              <a:buSzTx/>
              <a:buFontTx/>
              <a:buNone/>
            </a:pPr>
            <a:endParaRPr lang="en-US" altLang="en-US" sz="2400">
              <a:latin typeface="Arial" panose="020B0604020202020204" pitchFamily="34" charset="0"/>
            </a:endParaRPr>
          </a:p>
          <a:p>
            <a:pPr>
              <a:spcBef>
                <a:spcPct val="0"/>
              </a:spcBef>
              <a:buSzTx/>
              <a:buFontTx/>
              <a:buNone/>
            </a:pPr>
            <a:r>
              <a:rPr lang="en-US" altLang="en-US" sz="2400">
                <a:latin typeface="Arial" panose="020B0604020202020204" pitchFamily="34" charset="0"/>
              </a:rPr>
              <a:t>00</a:t>
            </a:r>
          </a:p>
          <a:p>
            <a:pPr>
              <a:spcBef>
                <a:spcPct val="0"/>
              </a:spcBef>
              <a:buSzTx/>
              <a:buFontTx/>
              <a:buNone/>
            </a:pPr>
            <a:endParaRPr lang="en-US" altLang="en-US" sz="2400">
              <a:latin typeface="Arial" panose="020B0604020202020204" pitchFamily="34" charset="0"/>
            </a:endParaRPr>
          </a:p>
          <a:p>
            <a:pPr>
              <a:spcBef>
                <a:spcPct val="0"/>
              </a:spcBef>
              <a:buSzTx/>
              <a:buFontTx/>
              <a:buNone/>
            </a:pPr>
            <a:endParaRPr lang="en-US" altLang="en-US" sz="2400">
              <a:latin typeface="Arial" panose="020B0604020202020204" pitchFamily="34" charset="0"/>
            </a:endParaRPr>
          </a:p>
          <a:p>
            <a:pPr>
              <a:spcBef>
                <a:spcPct val="0"/>
              </a:spcBef>
              <a:buSzTx/>
              <a:buFontTx/>
              <a:buNone/>
            </a:pPr>
            <a:r>
              <a:rPr lang="en-US" altLang="en-US" sz="2400">
                <a:latin typeface="Arial" panose="020B0604020202020204" pitchFamily="34" charset="0"/>
              </a:rPr>
              <a:t>99</a:t>
            </a:r>
          </a:p>
          <a:p>
            <a:pPr>
              <a:spcBef>
                <a:spcPct val="0"/>
              </a:spcBef>
              <a:buSzTx/>
              <a:buFontTx/>
              <a:buNone/>
            </a:pPr>
            <a:endParaRPr lang="en-US" altLang="en-US" sz="2400">
              <a:latin typeface="Arial" panose="020B0604020202020204" pitchFamily="34" charset="0"/>
            </a:endParaRPr>
          </a:p>
          <a:p>
            <a:pPr>
              <a:spcBef>
                <a:spcPct val="0"/>
              </a:spcBef>
              <a:buSzTx/>
              <a:buFontTx/>
              <a:buNone/>
            </a:pPr>
            <a:endParaRPr lang="en-US" altLang="en-US" sz="2400">
              <a:latin typeface="Arial" panose="020B0604020202020204" pitchFamily="34" charset="0"/>
            </a:endParaRPr>
          </a:p>
          <a:p>
            <a:pPr>
              <a:spcBef>
                <a:spcPct val="0"/>
              </a:spcBef>
              <a:buSzTx/>
              <a:buFontTx/>
              <a:buNone/>
            </a:pPr>
            <a:r>
              <a:rPr lang="en-US" altLang="en-US" sz="2400">
                <a:latin typeface="Arial" panose="020B0604020202020204" pitchFamily="34" charset="0"/>
              </a:rPr>
              <a:t>98</a:t>
            </a:r>
          </a:p>
        </p:txBody>
      </p:sp>
      <p:sp>
        <p:nvSpPr>
          <p:cNvPr id="107537" name="Text Box 17"/>
          <p:cNvSpPr txBox="1">
            <a:spLocks noChangeArrowheads="1"/>
          </p:cNvSpPr>
          <p:nvPr/>
        </p:nvSpPr>
        <p:spPr bwMode="auto">
          <a:xfrm>
            <a:off x="2041525" y="6059488"/>
            <a:ext cx="5245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a:latin typeface="Arial" panose="020B0604020202020204" pitchFamily="34" charset="0"/>
              </a:rPr>
              <a:t>10                11              12              13</a:t>
            </a:r>
          </a:p>
        </p:txBody>
      </p:sp>
      <p:sp>
        <p:nvSpPr>
          <p:cNvPr id="312338" name="Rectangle 18"/>
          <p:cNvSpPr>
            <a:spLocks noChangeArrowheads="1"/>
          </p:cNvSpPr>
          <p:nvPr/>
        </p:nvSpPr>
        <p:spPr bwMode="auto">
          <a:xfrm>
            <a:off x="5486400" y="2209800"/>
            <a:ext cx="1600200" cy="1066800"/>
          </a:xfrm>
          <a:prstGeom prst="rect">
            <a:avLst/>
          </a:prstGeom>
          <a:noFill/>
          <a:ln w="635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07539" name="Text Box 19"/>
          <p:cNvSpPr txBox="1">
            <a:spLocks noChangeArrowheads="1"/>
          </p:cNvSpPr>
          <p:nvPr/>
        </p:nvSpPr>
        <p:spPr bwMode="auto">
          <a:xfrm>
            <a:off x="6216650" y="2228850"/>
            <a:ext cx="608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000" b="1">
                <a:latin typeface="Arial" panose="020B0604020202020204" pitchFamily="34" charset="0"/>
              </a:rPr>
              <a:t>154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23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8" fill="hold" grpId="0" nodeType="clickEffect">
                                  <p:stCondLst>
                                    <p:cond delay="0"/>
                                  </p:stCondLst>
                                  <p:childTnLst>
                                    <p:set>
                                      <p:cBhvr>
                                        <p:cTn id="10" dur="1" fill="hold">
                                          <p:stCondLst>
                                            <p:cond delay="0"/>
                                          </p:stCondLst>
                                        </p:cTn>
                                        <p:tgtEl>
                                          <p:spTgt spid="312322"/>
                                        </p:tgtEl>
                                        <p:attrNameLst>
                                          <p:attrName>style.visibility</p:attrName>
                                        </p:attrNameLst>
                                      </p:cBhvr>
                                      <p:to>
                                        <p:strVal val="visible"/>
                                      </p:to>
                                    </p:set>
                                    <p:anim calcmode="lin" valueType="num">
                                      <p:cBhvr additive="base">
                                        <p:cTn id="11" dur="5000" fill="hold"/>
                                        <p:tgtEl>
                                          <p:spTgt spid="312322"/>
                                        </p:tgtEl>
                                        <p:attrNameLst>
                                          <p:attrName>ppt_x</p:attrName>
                                        </p:attrNameLst>
                                      </p:cBhvr>
                                      <p:tavLst>
                                        <p:tav tm="0">
                                          <p:val>
                                            <p:strVal val="0-#ppt_w/2"/>
                                          </p:val>
                                        </p:tav>
                                        <p:tav tm="100000">
                                          <p:val>
                                            <p:strVal val="#ppt_x"/>
                                          </p:val>
                                        </p:tav>
                                      </p:tavLst>
                                    </p:anim>
                                    <p:anim calcmode="lin" valueType="num">
                                      <p:cBhvr additive="base">
                                        <p:cTn id="12" dur="5000" fill="hold"/>
                                        <p:tgtEl>
                                          <p:spTgt spid="31232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1233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312323"/>
                                        </p:tgtEl>
                                        <p:attrNameLst>
                                          <p:attrName>style.visibility</p:attrName>
                                        </p:attrNameLst>
                                      </p:cBhvr>
                                      <p:to>
                                        <p:strVal val="visible"/>
                                      </p:to>
                                    </p:set>
                                    <p:anim calcmode="lin" valueType="num">
                                      <p:cBhvr additive="base">
                                        <p:cTn id="21" dur="5000" fill="hold"/>
                                        <p:tgtEl>
                                          <p:spTgt spid="312323"/>
                                        </p:tgtEl>
                                        <p:attrNameLst>
                                          <p:attrName>ppt_x</p:attrName>
                                        </p:attrNameLst>
                                      </p:cBhvr>
                                      <p:tavLst>
                                        <p:tav tm="0">
                                          <p:val>
                                            <p:strVal val="#ppt_x"/>
                                          </p:val>
                                        </p:tav>
                                        <p:tav tm="100000">
                                          <p:val>
                                            <p:strVal val="#ppt_x"/>
                                          </p:val>
                                        </p:tav>
                                      </p:tavLst>
                                    </p:anim>
                                    <p:anim calcmode="lin" valueType="num">
                                      <p:cBhvr additive="base">
                                        <p:cTn id="22" dur="5000" fill="hold"/>
                                        <p:tgtEl>
                                          <p:spTgt spid="31232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23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2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animBg="1"/>
      <p:bldP spid="312323" grpId="0" animBg="1"/>
      <p:bldP spid="312333" grpId="0" autoUpdateAnimBg="0"/>
      <p:bldP spid="312334" grpId="0" autoUpdateAnimBg="0"/>
      <p:bldP spid="312335" grpId="0" autoUpdateAnimBg="0"/>
      <p:bldP spid="31233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a:xfrm>
            <a:off x="685800" y="1676400"/>
            <a:ext cx="7772400" cy="4191000"/>
          </a:xfrm>
        </p:spPr>
        <p:txBody>
          <a:bodyPr/>
          <a:lstStyle/>
          <a:p>
            <a:pPr>
              <a:lnSpc>
                <a:spcPct val="90000"/>
              </a:lnSpc>
              <a:buFontTx/>
              <a:buNone/>
            </a:pPr>
            <a:r>
              <a:rPr lang="en-US" altLang="en-US" sz="2800" smtClean="0"/>
              <a:t>Most Military Grid Coordinates are at least 8 Digit Grid Coordinates. The same principals apply as the 6 Digit Grid Coordinate except you will have to break down the numbers on the protractor to nearest amount. For example: </a:t>
            </a:r>
            <a:r>
              <a:rPr lang="en-US" altLang="en-US" sz="2800" b="1" i="1" smtClean="0"/>
              <a:t>The six digit grid coordinate reads 18N 395783. The 8 Digit Grid Coordinate would read 18N 39557835</a:t>
            </a:r>
            <a:r>
              <a:rPr lang="en-US" altLang="en-US" sz="2800" smtClean="0"/>
              <a:t>. You will place the Protractor on the point and read where the Grid Line intersects the protractor and where the center of the point intersects the Protractor.  </a:t>
            </a:r>
          </a:p>
        </p:txBody>
      </p:sp>
    </p:spTree>
  </p:cSld>
  <p:clrMapOvr>
    <a:masterClrMapping/>
  </p:clrMapOvr>
  <p:transition spd="med">
    <p:spli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u="sng" smtClean="0"/>
              <a:t>Proper Steps to Use Protractor:</a:t>
            </a:r>
          </a:p>
        </p:txBody>
      </p:sp>
      <p:sp>
        <p:nvSpPr>
          <p:cNvPr id="110595" name="Rectangle 3"/>
          <p:cNvSpPr>
            <a:spLocks noGrp="1" noChangeArrowheads="1"/>
          </p:cNvSpPr>
          <p:nvPr>
            <p:ph idx="1"/>
          </p:nvPr>
        </p:nvSpPr>
        <p:spPr/>
        <p:txBody>
          <a:bodyPr/>
          <a:lstStyle/>
          <a:p>
            <a:pPr>
              <a:buFontTx/>
              <a:buNone/>
            </a:pPr>
            <a:r>
              <a:rPr lang="en-US" altLang="en-US" b="1" smtClean="0"/>
              <a:t>   1. Locate the grid square in which the point is located ; the point should already be plotted on the map.</a:t>
            </a:r>
          </a:p>
        </p:txBody>
      </p:sp>
      <p:sp>
        <p:nvSpPr>
          <p:cNvPr id="110596" name="Rectangle 4"/>
          <p:cNvSpPr>
            <a:spLocks noChangeArrowheads="1"/>
          </p:cNvSpPr>
          <p:nvPr/>
        </p:nvSpPr>
        <p:spPr bwMode="auto">
          <a:xfrm>
            <a:off x="838200" y="4343400"/>
            <a:ext cx="7924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b="1"/>
              <a:t>2. The number of the vertical grid line on the left side of the grid square gives the first and second digits of the coordinate.</a:t>
            </a:r>
          </a:p>
        </p:txBody>
      </p:sp>
    </p:spTree>
  </p:cSld>
  <p:clrMapOvr>
    <a:masterClrMapping/>
  </p:clrMapOvr>
  <p:transition spd="med">
    <p:spli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idx="1"/>
          </p:nvPr>
        </p:nvSpPr>
        <p:spPr>
          <a:xfrm>
            <a:off x="76200" y="1460500"/>
            <a:ext cx="8610600" cy="1511300"/>
          </a:xfrm>
        </p:spPr>
        <p:txBody>
          <a:bodyPr/>
          <a:lstStyle/>
          <a:p>
            <a:pPr>
              <a:buFontTx/>
              <a:buNone/>
            </a:pPr>
            <a:r>
              <a:rPr lang="en-US" altLang="en-US" b="1" smtClean="0"/>
              <a:t>    </a:t>
            </a:r>
            <a:r>
              <a:rPr lang="en-US" altLang="en-US" sz="2800" b="1" smtClean="0"/>
              <a:t>3. The number of the horizontal grid line on                    the bottom side of the grid square gives the fourth and fifth digits of the coordinate.</a:t>
            </a:r>
          </a:p>
        </p:txBody>
      </p:sp>
      <p:sp>
        <p:nvSpPr>
          <p:cNvPr id="112643" name="Rectangle 5"/>
          <p:cNvSpPr>
            <a:spLocks noChangeArrowheads="1"/>
          </p:cNvSpPr>
          <p:nvPr/>
        </p:nvSpPr>
        <p:spPr bwMode="auto">
          <a:xfrm>
            <a:off x="457200" y="3111500"/>
            <a:ext cx="8534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800" b="1"/>
              <a:t>4. Place a coordinate scale on the bottom horizontal grid line of the grid square containing the point to determine the third and sixth digits of the coordinate.</a:t>
            </a:r>
          </a:p>
        </p:txBody>
      </p:sp>
      <p:sp>
        <p:nvSpPr>
          <p:cNvPr id="112644" name="Rectangle 6"/>
          <p:cNvSpPr>
            <a:spLocks noChangeArrowheads="1"/>
          </p:cNvSpPr>
          <p:nvPr/>
        </p:nvSpPr>
        <p:spPr bwMode="auto">
          <a:xfrm>
            <a:off x="457200" y="480060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800" b="1"/>
              <a:t>5. Check to see that the zeros of the coordinate scale are in the lower right-hand corner of the grid square where the point is located.</a:t>
            </a:r>
          </a:p>
        </p:txBody>
      </p:sp>
    </p:spTree>
  </p:cSld>
  <p:clrMapOvr>
    <a:masterClrMapping/>
  </p:clrMapOvr>
  <p:transition spd="med">
    <p:spli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idx="1"/>
          </p:nvPr>
        </p:nvSpPr>
        <p:spPr>
          <a:xfrm>
            <a:off x="304800" y="1981200"/>
            <a:ext cx="8534400" cy="4267200"/>
          </a:xfrm>
        </p:spPr>
        <p:txBody>
          <a:bodyPr/>
          <a:lstStyle/>
          <a:p>
            <a:pPr>
              <a:buFontTx/>
              <a:buNone/>
            </a:pPr>
            <a:r>
              <a:rPr lang="en-US" altLang="en-US" sz="2800" b="1" smtClean="0"/>
              <a:t>   6.	Slide the scale to the right, keeping the bottom of the scale on the bottom grid line until the point is under the vertical (right-hand) scale. To determine the six-digit coordinate, the 100-meter mark on the bottom scale, which is nearest the vertical grid line, is the third digit of the number 395. The 100-meter mark on the vertical scale, which is nearest to the point, is the sixth digit of the number 783. Putting these together, you have 395783.</a:t>
            </a:r>
            <a:r>
              <a:rPr lang="en-US" altLang="en-US" sz="2800" smtClean="0"/>
              <a:t> </a:t>
            </a:r>
          </a:p>
        </p:txBody>
      </p:sp>
    </p:spTree>
  </p:cSld>
  <p:clrMapOvr>
    <a:masterClrMapping/>
  </p:clrMapOvr>
  <p:transition spd="med">
    <p:spli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u="sng" smtClean="0"/>
              <a:t>2 Letter Grid Identifier:</a:t>
            </a:r>
          </a:p>
        </p:txBody>
      </p:sp>
      <p:sp>
        <p:nvSpPr>
          <p:cNvPr id="116739" name="Rectangle 3"/>
          <p:cNvSpPr>
            <a:spLocks noGrp="1" noChangeArrowheads="1"/>
          </p:cNvSpPr>
          <p:nvPr>
            <p:ph idx="1"/>
          </p:nvPr>
        </p:nvSpPr>
        <p:spPr/>
        <p:txBody>
          <a:bodyPr/>
          <a:lstStyle/>
          <a:p>
            <a:pPr>
              <a:buFontTx/>
              <a:buNone/>
            </a:pPr>
            <a:r>
              <a:rPr lang="en-US" altLang="en-US" smtClean="0"/>
              <a:t>	</a:t>
            </a:r>
            <a:r>
              <a:rPr lang="en-US" altLang="en-US" sz="2800" smtClean="0"/>
              <a:t>To determine the correct two-letter 100,000-meter-square identifier, look at the grid reference box in the margin of the map.</a:t>
            </a:r>
            <a:r>
              <a:rPr lang="en-US" altLang="en-US" smtClean="0"/>
              <a:t>	 </a:t>
            </a:r>
            <a:r>
              <a:rPr lang="en-US" altLang="en-US" sz="2800" smtClean="0"/>
              <a:t>Place the 100,000-meter-square identifier in front of the coordinate. </a:t>
            </a:r>
          </a:p>
          <a:p>
            <a:pPr>
              <a:buFontTx/>
              <a:buNone/>
            </a:pPr>
            <a:endParaRPr lang="en-US" altLang="en-US" sz="2800" smtClean="0"/>
          </a:p>
          <a:p>
            <a:pPr>
              <a:buFontTx/>
              <a:buNone/>
            </a:pPr>
            <a:r>
              <a:rPr lang="en-US" altLang="en-US" sz="2800" smtClean="0"/>
              <a:t>Example: VP 611572</a:t>
            </a:r>
            <a:r>
              <a:rPr lang="en-US" altLang="en-US" smtClean="0"/>
              <a:t> </a:t>
            </a:r>
          </a:p>
        </p:txBody>
      </p:sp>
    </p:spTree>
  </p:cSld>
  <p:clrMapOvr>
    <a:masterClrMapping/>
  </p:clrMapOvr>
  <p:transition spd="med">
    <p:spli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152400"/>
            <a:ext cx="7772400" cy="762000"/>
          </a:xfrm>
        </p:spPr>
        <p:txBody>
          <a:bodyPr/>
          <a:lstStyle/>
          <a:p>
            <a:r>
              <a:rPr lang="en-US" altLang="en-US" b="1" u="sng" smtClean="0"/>
              <a:t>Check on Learning:</a:t>
            </a:r>
          </a:p>
        </p:txBody>
      </p:sp>
      <p:sp>
        <p:nvSpPr>
          <p:cNvPr id="720899" name="Rectangle 3"/>
          <p:cNvSpPr>
            <a:spLocks noGrp="1" noChangeArrowheads="1"/>
          </p:cNvSpPr>
          <p:nvPr>
            <p:ph idx="1"/>
          </p:nvPr>
        </p:nvSpPr>
        <p:spPr>
          <a:xfrm>
            <a:off x="152400" y="1447800"/>
            <a:ext cx="8839200" cy="5257800"/>
          </a:xfrm>
        </p:spPr>
        <p:txBody>
          <a:bodyPr/>
          <a:lstStyle/>
          <a:p>
            <a:pPr marL="609600" indent="-609600">
              <a:buFontTx/>
              <a:buAutoNum type="arabicPeriod"/>
            </a:pPr>
            <a:r>
              <a:rPr lang="en-US" altLang="en-US" smtClean="0"/>
              <a:t>How close will a 6 Digit Grid Coordinate get to a point on the map?</a:t>
            </a:r>
          </a:p>
          <a:p>
            <a:pPr marL="609600" indent="-609600">
              <a:buFontTx/>
              <a:buNone/>
            </a:pPr>
            <a:r>
              <a:rPr lang="en-US" altLang="en-US" smtClean="0"/>
              <a:t>	</a:t>
            </a:r>
            <a:r>
              <a:rPr lang="en-US" altLang="en-US" b="1" i="1" smtClean="0">
                <a:solidFill>
                  <a:srgbClr val="FF0000"/>
                </a:solidFill>
              </a:rPr>
              <a:t>100 Meters</a:t>
            </a:r>
          </a:p>
          <a:p>
            <a:pPr marL="609600" indent="-609600">
              <a:buFontTx/>
              <a:buAutoNum type="arabicPeriod" startAt="2"/>
            </a:pPr>
            <a:r>
              <a:rPr lang="en-US" altLang="en-US" smtClean="0"/>
              <a:t>How do you read a Map?</a:t>
            </a:r>
          </a:p>
          <a:p>
            <a:pPr marL="609600" indent="-609600">
              <a:buFontTx/>
              <a:buNone/>
            </a:pPr>
            <a:r>
              <a:rPr lang="en-US" altLang="en-US" smtClean="0"/>
              <a:t>	</a:t>
            </a:r>
            <a:r>
              <a:rPr lang="en-US" altLang="en-US" b="1" i="1" smtClean="0">
                <a:solidFill>
                  <a:srgbClr val="FF0000"/>
                </a:solidFill>
              </a:rPr>
              <a:t>Right and Up</a:t>
            </a:r>
          </a:p>
          <a:p>
            <a:pPr marL="609600" indent="-609600">
              <a:buFontTx/>
              <a:buAutoNum type="arabicPeriod" startAt="3"/>
            </a:pPr>
            <a:r>
              <a:rPr lang="en-US" altLang="en-US" smtClean="0"/>
              <a:t>What goes before any Grid Coordinate?	</a:t>
            </a:r>
          </a:p>
          <a:p>
            <a:pPr marL="609600" indent="-609600">
              <a:buFontTx/>
              <a:buNone/>
            </a:pPr>
            <a:r>
              <a:rPr lang="en-US" altLang="en-US" smtClean="0"/>
              <a:t>	</a:t>
            </a:r>
            <a:r>
              <a:rPr lang="en-US" altLang="en-US" b="1" i="1" smtClean="0">
                <a:solidFill>
                  <a:srgbClr val="FF0000"/>
                </a:solidFill>
              </a:rPr>
              <a:t>Grid Zone Identifier</a:t>
            </a:r>
          </a:p>
          <a:p>
            <a:pPr marL="609600" indent="-609600">
              <a:buFontTx/>
              <a:buAutoNum type="arabicPeriod" startAt="4"/>
            </a:pPr>
            <a:r>
              <a:rPr lang="en-US" altLang="en-US" smtClean="0"/>
              <a:t>How do you read a Protractor?</a:t>
            </a:r>
          </a:p>
          <a:p>
            <a:pPr marL="609600" indent="-609600">
              <a:buFontTx/>
              <a:buNone/>
            </a:pPr>
            <a:r>
              <a:rPr lang="en-US" altLang="en-US" smtClean="0"/>
              <a:t>	</a:t>
            </a:r>
            <a:r>
              <a:rPr lang="en-US" altLang="en-US" b="1" i="1" smtClean="0">
                <a:solidFill>
                  <a:srgbClr val="FF0000"/>
                </a:solidFill>
              </a:rPr>
              <a:t>Right and Up</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0899">
                                            <p:txEl>
                                              <p:pRg st="1" end="1"/>
                                            </p:txEl>
                                          </p:spTgt>
                                        </p:tgtEl>
                                        <p:attrNameLst>
                                          <p:attrName>style.visibility</p:attrName>
                                        </p:attrNameLst>
                                      </p:cBhvr>
                                      <p:to>
                                        <p:strVal val="visible"/>
                                      </p:to>
                                    </p:set>
                                    <p:anim calcmode="lin" valueType="num">
                                      <p:cBhvr additive="base">
                                        <p:cTn id="7" dur="500" fill="hold"/>
                                        <p:tgtEl>
                                          <p:spTgt spid="7208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0899">
                                            <p:txEl>
                                              <p:pRg st="3" end="3"/>
                                            </p:txEl>
                                          </p:spTgt>
                                        </p:tgtEl>
                                        <p:attrNameLst>
                                          <p:attrName>style.visibility</p:attrName>
                                        </p:attrNameLst>
                                      </p:cBhvr>
                                      <p:to>
                                        <p:strVal val="visible"/>
                                      </p:to>
                                    </p:set>
                                    <p:anim calcmode="lin" valueType="num">
                                      <p:cBhvr additive="base">
                                        <p:cTn id="13" dur="500" fill="hold"/>
                                        <p:tgtEl>
                                          <p:spTgt spid="72089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20899">
                                            <p:txEl>
                                              <p:pRg st="5" end="5"/>
                                            </p:txEl>
                                          </p:spTgt>
                                        </p:tgtEl>
                                        <p:attrNameLst>
                                          <p:attrName>style.visibility</p:attrName>
                                        </p:attrNameLst>
                                      </p:cBhvr>
                                      <p:to>
                                        <p:strVal val="visible"/>
                                      </p:to>
                                    </p:set>
                                    <p:anim calcmode="lin" valueType="num">
                                      <p:cBhvr additive="base">
                                        <p:cTn id="19" dur="500" fill="hold"/>
                                        <p:tgtEl>
                                          <p:spTgt spid="72089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20899">
                                            <p:txEl>
                                              <p:pRg st="7" end="7"/>
                                            </p:txEl>
                                          </p:spTgt>
                                        </p:tgtEl>
                                        <p:attrNameLst>
                                          <p:attrName>style.visibility</p:attrName>
                                        </p:attrNameLst>
                                      </p:cBhvr>
                                      <p:to>
                                        <p:strVal val="visible"/>
                                      </p:to>
                                    </p:set>
                                    <p:anim calcmode="lin" valueType="num">
                                      <p:cBhvr additive="base">
                                        <p:cTn id="25" dur="500" fill="hold"/>
                                        <p:tgtEl>
                                          <p:spTgt spid="72089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08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b="1" u="sng" smtClean="0"/>
              <a:t>Grid Coordinate Test:</a:t>
            </a:r>
            <a:r>
              <a:rPr lang="en-US" altLang="en-US" smtClean="0"/>
              <a:t> </a:t>
            </a:r>
          </a:p>
        </p:txBody>
      </p:sp>
      <p:sp>
        <p:nvSpPr>
          <p:cNvPr id="119811" name="Rectangle 3"/>
          <p:cNvSpPr>
            <a:spLocks noGrp="1" noChangeArrowheads="1"/>
          </p:cNvSpPr>
          <p:nvPr>
            <p:ph idx="1"/>
          </p:nvPr>
        </p:nvSpPr>
        <p:spPr/>
        <p:txBody>
          <a:bodyPr/>
          <a:lstStyle/>
          <a:p>
            <a:pPr>
              <a:buFontTx/>
              <a:buNone/>
            </a:pPr>
            <a:r>
              <a:rPr lang="en-US" altLang="en-US" smtClean="0"/>
              <a:t>You will have 10 minutes to correctly identify the Military feature in the correct grid coordinate on a Military Map (Student Handout). Student must accurately get 4 out of 4 correct to receive a go. </a:t>
            </a:r>
          </a:p>
          <a:p>
            <a:pPr>
              <a:buFontTx/>
              <a:buNone/>
            </a:pPr>
            <a:endParaRPr lang="en-US" altLang="en-US" smtClean="0"/>
          </a:p>
        </p:txBody>
      </p:sp>
    </p:spTree>
  </p:cSld>
  <p:clrMapOvr>
    <a:masterClrMapping/>
  </p:clrMapOvr>
  <p:transition spd="med">
    <p:spli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381000"/>
            <a:ext cx="7772400" cy="1066800"/>
          </a:xfrm>
        </p:spPr>
        <p:txBody>
          <a:bodyPr/>
          <a:lstStyle/>
          <a:p>
            <a:r>
              <a:rPr lang="en-US" altLang="en-US" b="1" u="sng" smtClean="0"/>
              <a:t>Grid Coordinate Test:</a:t>
            </a:r>
          </a:p>
        </p:txBody>
      </p:sp>
      <p:sp>
        <p:nvSpPr>
          <p:cNvPr id="315395" name="Rectangle 3"/>
          <p:cNvSpPr>
            <a:spLocks noGrp="1" noChangeArrowheads="1"/>
          </p:cNvSpPr>
          <p:nvPr>
            <p:ph idx="1"/>
          </p:nvPr>
        </p:nvSpPr>
        <p:spPr>
          <a:xfrm>
            <a:off x="228600" y="1371600"/>
            <a:ext cx="8686800" cy="5105400"/>
          </a:xfrm>
        </p:spPr>
        <p:txBody>
          <a:bodyPr/>
          <a:lstStyle/>
          <a:p>
            <a:pPr marL="609600" indent="-609600">
              <a:buFontTx/>
              <a:buAutoNum type="arabicPeriod"/>
            </a:pPr>
            <a:r>
              <a:rPr lang="en-US" altLang="en-US" sz="2400" b="1" smtClean="0"/>
              <a:t>What is located at Grid 18TVP 39357920?</a:t>
            </a:r>
            <a:r>
              <a:rPr lang="en-US" altLang="en-US" b="1" smtClean="0"/>
              <a:t>    </a:t>
            </a:r>
          </a:p>
          <a:p>
            <a:pPr marL="609600" indent="-609600">
              <a:buFontTx/>
              <a:buNone/>
            </a:pPr>
            <a:r>
              <a:rPr lang="en-US" altLang="en-US" b="1" i="1" smtClean="0">
                <a:solidFill>
                  <a:srgbClr val="FF0000"/>
                </a:solidFill>
              </a:rPr>
              <a:t>	</a:t>
            </a:r>
            <a:r>
              <a:rPr lang="en-US" altLang="en-US" sz="2800" b="1" i="1" smtClean="0">
                <a:solidFill>
                  <a:srgbClr val="FF0000"/>
                </a:solidFill>
              </a:rPr>
              <a:t>NBC Facility</a:t>
            </a:r>
          </a:p>
          <a:p>
            <a:pPr marL="609600" indent="-609600">
              <a:buFontTx/>
              <a:buNone/>
            </a:pPr>
            <a:r>
              <a:rPr lang="en-US" altLang="en-US" b="1" smtClean="0"/>
              <a:t>2. </a:t>
            </a:r>
            <a:r>
              <a:rPr lang="en-US" altLang="en-US" sz="2400" b="1" smtClean="0"/>
              <a:t>What Man Made feature is located at Grid 18TVP 37157635? </a:t>
            </a:r>
          </a:p>
          <a:p>
            <a:pPr marL="609600" indent="-609600">
              <a:buFontTx/>
              <a:buNone/>
            </a:pPr>
            <a:r>
              <a:rPr lang="en-US" altLang="en-US" sz="2400" b="1" smtClean="0"/>
              <a:t>	</a:t>
            </a:r>
            <a:r>
              <a:rPr lang="en-US" altLang="en-US" sz="2800" b="1" i="1" smtClean="0">
                <a:solidFill>
                  <a:srgbClr val="FF0000"/>
                </a:solidFill>
              </a:rPr>
              <a:t>Intersection of Po Valley &amp; Conway</a:t>
            </a:r>
          </a:p>
          <a:p>
            <a:pPr marL="609600" indent="-609600">
              <a:buFontTx/>
              <a:buNone/>
            </a:pPr>
            <a:r>
              <a:rPr lang="en-US" altLang="en-US" sz="2800" b="1" smtClean="0"/>
              <a:t>3. </a:t>
            </a:r>
            <a:r>
              <a:rPr lang="en-US" altLang="en-US" sz="2400" b="1" smtClean="0"/>
              <a:t>What is the 6 Digit Grid Coordinate to the Confidence Course?</a:t>
            </a:r>
          </a:p>
          <a:p>
            <a:pPr marL="609600" indent="-609600">
              <a:buFontTx/>
              <a:buNone/>
            </a:pPr>
            <a:r>
              <a:rPr lang="en-US" altLang="en-US" sz="2400" b="1" smtClean="0"/>
              <a:t>	</a:t>
            </a:r>
            <a:r>
              <a:rPr lang="en-US" altLang="en-US" sz="2800" b="1" i="1" smtClean="0">
                <a:solidFill>
                  <a:srgbClr val="FF0000"/>
                </a:solidFill>
              </a:rPr>
              <a:t>18TVP 401779</a:t>
            </a:r>
          </a:p>
          <a:p>
            <a:pPr marL="609600" indent="-609600">
              <a:buFontTx/>
              <a:buNone/>
            </a:pPr>
            <a:r>
              <a:rPr lang="en-US" altLang="en-US" sz="2800" b="1" smtClean="0"/>
              <a:t>4. </a:t>
            </a:r>
            <a:r>
              <a:rPr lang="en-US" altLang="en-US" sz="2400" b="1" smtClean="0"/>
              <a:t>What is the 6 Digit Grid Coordinate to Hilltop 141?</a:t>
            </a:r>
            <a:r>
              <a:rPr lang="en-US" altLang="en-US" sz="3600" b="1" smtClean="0"/>
              <a:t> </a:t>
            </a:r>
          </a:p>
          <a:p>
            <a:pPr marL="609600" indent="-609600">
              <a:buFontTx/>
              <a:buNone/>
            </a:pPr>
            <a:r>
              <a:rPr lang="en-US" altLang="en-US" sz="3600" b="1" smtClean="0"/>
              <a:t>	</a:t>
            </a:r>
            <a:r>
              <a:rPr lang="en-US" altLang="en-US" sz="2800" b="1" i="1" smtClean="0">
                <a:solidFill>
                  <a:srgbClr val="FF0000"/>
                </a:solidFill>
              </a:rPr>
              <a:t>18TVP 388777</a:t>
            </a:r>
            <a:endParaRPr lang="en-US" altLang="en-US" sz="3600" b="1" smtClean="0"/>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5395">
                                            <p:txEl>
                                              <p:pRg st="1" end="1"/>
                                            </p:txEl>
                                          </p:spTgt>
                                        </p:tgtEl>
                                        <p:attrNameLst>
                                          <p:attrName>style.visibility</p:attrName>
                                        </p:attrNameLst>
                                      </p:cBhvr>
                                      <p:to>
                                        <p:strVal val="visible"/>
                                      </p:to>
                                    </p:set>
                                    <p:anim calcmode="lin" valueType="num">
                                      <p:cBhvr additive="base">
                                        <p:cTn id="7" dur="500" fill="hold"/>
                                        <p:tgtEl>
                                          <p:spTgt spid="3153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5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5395">
                                            <p:txEl>
                                              <p:pRg st="3" end="3"/>
                                            </p:txEl>
                                          </p:spTgt>
                                        </p:tgtEl>
                                        <p:attrNameLst>
                                          <p:attrName>style.visibility</p:attrName>
                                        </p:attrNameLst>
                                      </p:cBhvr>
                                      <p:to>
                                        <p:strVal val="visible"/>
                                      </p:to>
                                    </p:set>
                                    <p:anim calcmode="lin" valueType="num">
                                      <p:cBhvr additive="base">
                                        <p:cTn id="13" dur="500" fill="hold"/>
                                        <p:tgtEl>
                                          <p:spTgt spid="31539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5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5395">
                                            <p:txEl>
                                              <p:pRg st="5" end="5"/>
                                            </p:txEl>
                                          </p:spTgt>
                                        </p:tgtEl>
                                        <p:attrNameLst>
                                          <p:attrName>style.visibility</p:attrName>
                                        </p:attrNameLst>
                                      </p:cBhvr>
                                      <p:to>
                                        <p:strVal val="visible"/>
                                      </p:to>
                                    </p:set>
                                    <p:anim calcmode="lin" valueType="num">
                                      <p:cBhvr additive="base">
                                        <p:cTn id="19" dur="500" fill="hold"/>
                                        <p:tgtEl>
                                          <p:spTgt spid="31539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5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15395">
                                            <p:txEl>
                                              <p:pRg st="7" end="7"/>
                                            </p:txEl>
                                          </p:spTgt>
                                        </p:tgtEl>
                                        <p:attrNameLst>
                                          <p:attrName>style.visibility</p:attrName>
                                        </p:attrNameLst>
                                      </p:cBhvr>
                                      <p:to>
                                        <p:strVal val="visible"/>
                                      </p:to>
                                    </p:set>
                                    <p:anim calcmode="lin" valueType="num">
                                      <p:cBhvr additive="base">
                                        <p:cTn id="25" dur="500" fill="hold"/>
                                        <p:tgtEl>
                                          <p:spTgt spid="31539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53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idx="1"/>
          </p:nvPr>
        </p:nvSpPr>
        <p:spPr>
          <a:xfrm>
            <a:off x="685800" y="1219200"/>
            <a:ext cx="7772400" cy="5486400"/>
          </a:xfrm>
        </p:spPr>
        <p:txBody>
          <a:bodyPr/>
          <a:lstStyle/>
          <a:p>
            <a:pPr>
              <a:buFontTx/>
              <a:buNone/>
            </a:pPr>
            <a:r>
              <a:rPr lang="en-US" altLang="en-US" b="1" u="sng" smtClean="0"/>
              <a:t>Action.</a:t>
            </a:r>
            <a:r>
              <a:rPr lang="en-US" altLang="en-US" smtClean="0"/>
              <a:t> Identify key terrain features on a map in 1 minute or less.</a:t>
            </a:r>
          </a:p>
          <a:p>
            <a:pPr>
              <a:buFontTx/>
              <a:buNone/>
            </a:pPr>
            <a:endParaRPr lang="en-US" altLang="en-US" smtClean="0"/>
          </a:p>
          <a:p>
            <a:pPr>
              <a:buFontTx/>
              <a:buNone/>
            </a:pPr>
            <a:r>
              <a:rPr lang="en-US" altLang="en-US" b="1" u="sng" smtClean="0"/>
              <a:t>Condition:</a:t>
            </a:r>
            <a:r>
              <a:rPr lang="en-US" altLang="en-US" smtClean="0"/>
              <a:t> In a classroom environment, given a student handout and a writing utensil.</a:t>
            </a:r>
          </a:p>
          <a:p>
            <a:pPr>
              <a:buFontTx/>
              <a:buNone/>
            </a:pPr>
            <a:endParaRPr lang="en-US" altLang="en-US" smtClean="0"/>
          </a:p>
          <a:p>
            <a:pPr>
              <a:buFontTx/>
              <a:buNone/>
            </a:pPr>
            <a:r>
              <a:rPr lang="en-US" altLang="en-US" b="1" u="sng" smtClean="0"/>
              <a:t>Standard:</a:t>
            </a:r>
            <a:r>
              <a:rPr lang="en-US" altLang="en-US" smtClean="0"/>
              <a:t> Demonstrate the ability to match the terrain feature pictured to the label on the left in 1 minute or less.</a:t>
            </a:r>
          </a:p>
          <a:p>
            <a:endParaRPr lang="en-US" altLang="en-US" smtClean="0"/>
          </a:p>
        </p:txBody>
      </p:sp>
    </p:spTree>
  </p:cSld>
  <p:clrMapOvr>
    <a:masterClrMapping/>
  </p:clrMapOvr>
  <p:transition spd="med">
    <p:spli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066800"/>
          </a:xfrm>
        </p:spPr>
        <p:txBody>
          <a:bodyPr/>
          <a:lstStyle/>
          <a:p>
            <a:r>
              <a:rPr lang="en-US" altLang="en-US" b="1" u="sng" smtClean="0"/>
              <a:t>Summary:</a:t>
            </a:r>
          </a:p>
        </p:txBody>
      </p:sp>
      <p:sp>
        <p:nvSpPr>
          <p:cNvPr id="123907" name="Rectangle 3"/>
          <p:cNvSpPr>
            <a:spLocks noGrp="1" noChangeArrowheads="1"/>
          </p:cNvSpPr>
          <p:nvPr>
            <p:ph idx="1"/>
          </p:nvPr>
        </p:nvSpPr>
        <p:spPr>
          <a:xfrm>
            <a:off x="685800" y="1295400"/>
            <a:ext cx="7772400" cy="4800600"/>
          </a:xfrm>
        </p:spPr>
        <p:txBody>
          <a:bodyPr/>
          <a:lstStyle/>
          <a:p>
            <a:pPr>
              <a:buFontTx/>
              <a:buNone/>
            </a:pPr>
            <a:r>
              <a:rPr lang="en-US" altLang="en-US" smtClean="0"/>
              <a:t>   During this block of instruction you have received training on how to find a point using a 6 &amp; 8 Digit Grid Coordinate on a Military Map. </a:t>
            </a:r>
          </a:p>
        </p:txBody>
      </p:sp>
    </p:spTree>
  </p:cSld>
  <p:clrMapOvr>
    <a:masterClrMapping/>
  </p:clrMapOvr>
  <p:transition spd="med">
    <p:spli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609600" y="2286000"/>
            <a:ext cx="8153400" cy="1371600"/>
          </a:xfrm>
        </p:spPr>
        <p:txBody>
          <a:bodyPr/>
          <a:lstStyle/>
          <a:p>
            <a:pPr algn="ctr">
              <a:buFontTx/>
              <a:buNone/>
            </a:pPr>
            <a:r>
              <a:rPr lang="en-US" altLang="en-US" smtClean="0"/>
              <a:t>Determine the Distance on a Military Map using Contour Intervals and measurements.</a:t>
            </a:r>
          </a:p>
        </p:txBody>
      </p:sp>
    </p:spTree>
  </p:cSld>
  <p:clrMapOvr>
    <a:masterClrMapping/>
  </p:clrMapOvr>
  <p:transition spd="med">
    <p:spli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idx="1"/>
          </p:nvPr>
        </p:nvSpPr>
        <p:spPr>
          <a:xfrm>
            <a:off x="685800" y="1447800"/>
            <a:ext cx="7772400" cy="5105400"/>
          </a:xfrm>
        </p:spPr>
        <p:txBody>
          <a:bodyPr/>
          <a:lstStyle/>
          <a:p>
            <a:pPr>
              <a:lnSpc>
                <a:spcPct val="90000"/>
              </a:lnSpc>
              <a:buFontTx/>
              <a:buNone/>
            </a:pPr>
            <a:r>
              <a:rPr lang="en-US" altLang="en-US" sz="2800" b="1" smtClean="0"/>
              <a:t>Action: </a:t>
            </a:r>
            <a:r>
              <a:rPr lang="en-US" altLang="en-US" sz="2800" smtClean="0"/>
              <a:t>Determine the distance between counter intervals and ground distance on a Military Map.</a:t>
            </a:r>
          </a:p>
          <a:p>
            <a:pPr>
              <a:lnSpc>
                <a:spcPct val="90000"/>
              </a:lnSpc>
              <a:buFontTx/>
              <a:buNone/>
            </a:pPr>
            <a:r>
              <a:rPr lang="en-US" altLang="en-US" sz="2800" b="1" smtClean="0"/>
              <a:t>Condition: </a:t>
            </a:r>
            <a:r>
              <a:rPr lang="en-US" altLang="en-US" sz="2800" smtClean="0"/>
              <a:t>In a classroom environment, given a student handout (Map), Protractor (GTA 5-2-12), Military Map (Student Handout) and a writing utensil.</a:t>
            </a:r>
          </a:p>
          <a:p>
            <a:pPr>
              <a:lnSpc>
                <a:spcPct val="90000"/>
              </a:lnSpc>
              <a:buFontTx/>
              <a:buNone/>
            </a:pPr>
            <a:r>
              <a:rPr lang="en-US" altLang="en-US" sz="2800" b="1" smtClean="0"/>
              <a:t>Standard:</a:t>
            </a:r>
            <a:r>
              <a:rPr lang="en-US" altLang="en-US" sz="2800" smtClean="0"/>
              <a:t> Demonstrate the ability to identify the distance between contour intervals and ground distance on a Military Map with 100% accuracy. The Soldier must accurately answer 4 out of 4 check on learning questions as well as identify the correct contour measurements. </a:t>
            </a:r>
          </a:p>
          <a:p>
            <a:pPr>
              <a:lnSpc>
                <a:spcPct val="90000"/>
              </a:lnSpc>
            </a:pPr>
            <a:endParaRPr lang="en-US" altLang="en-US" sz="2800" smtClean="0"/>
          </a:p>
        </p:txBody>
      </p:sp>
    </p:spTree>
  </p:cSld>
  <p:clrMapOvr>
    <a:masterClrMapping/>
  </p:clrMapOvr>
  <p:transition spd="med">
    <p:spli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152400"/>
            <a:ext cx="7772400" cy="609600"/>
          </a:xfrm>
        </p:spPr>
        <p:txBody>
          <a:bodyPr/>
          <a:lstStyle/>
          <a:p>
            <a:r>
              <a:rPr lang="en-US" altLang="en-US" sz="4000" b="1" u="sng" smtClean="0"/>
              <a:t>CONTOUR INTERVALS:</a:t>
            </a:r>
          </a:p>
        </p:txBody>
      </p:sp>
      <p:sp>
        <p:nvSpPr>
          <p:cNvPr id="128003" name="Rectangle 3"/>
          <p:cNvSpPr>
            <a:spLocks noGrp="1" noChangeArrowheads="1"/>
          </p:cNvSpPr>
          <p:nvPr>
            <p:ph idx="1"/>
          </p:nvPr>
        </p:nvSpPr>
        <p:spPr>
          <a:xfrm>
            <a:off x="685800" y="914400"/>
            <a:ext cx="7772400" cy="5257800"/>
          </a:xfrm>
        </p:spPr>
        <p:txBody>
          <a:bodyPr/>
          <a:lstStyle/>
          <a:p>
            <a:pPr>
              <a:buFontTx/>
              <a:buNone/>
            </a:pPr>
            <a:endParaRPr lang="en-US" altLang="en-US" sz="2800" b="1" smtClean="0"/>
          </a:p>
          <a:p>
            <a:r>
              <a:rPr lang="en-US" altLang="en-US" sz="2800" smtClean="0"/>
              <a:t>Before the elevation of any point on the map can be determined, the user must know the contour interval for the map he is using. The contour interval measurement given in the marginal information is the vertical distance between adjacent contour lines. To determine the elevation of a point on the map—</a:t>
            </a:r>
          </a:p>
          <a:p>
            <a:r>
              <a:rPr lang="en-US" altLang="en-US" sz="2800" smtClean="0"/>
              <a:t>Determine the contour interval and the unit of measure used, for example, feet, meters, or yards.</a:t>
            </a:r>
          </a:p>
        </p:txBody>
      </p:sp>
    </p:spTree>
  </p:cSld>
  <p:clrMapOvr>
    <a:masterClrMapping/>
  </p:clrMapOvr>
  <p:transition spd="med">
    <p:spli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idx="1"/>
          </p:nvPr>
        </p:nvSpPr>
        <p:spPr>
          <a:xfrm>
            <a:off x="685800" y="1828800"/>
            <a:ext cx="7772400" cy="1752600"/>
          </a:xfrm>
        </p:spPr>
        <p:txBody>
          <a:bodyPr/>
          <a:lstStyle/>
          <a:p>
            <a:pPr>
              <a:buFontTx/>
              <a:buNone/>
            </a:pPr>
            <a:r>
              <a:rPr lang="en-US" altLang="en-US" smtClean="0"/>
              <a:t>You can find this in the Marginal Information of your Map. It will look like the example below. </a:t>
            </a:r>
          </a:p>
        </p:txBody>
      </p:sp>
      <p:pic>
        <p:nvPicPr>
          <p:cNvPr id="129027" name="Picture 5" descr="Figure 10-2. Contour interval n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86200"/>
            <a:ext cx="4953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81000" y="1600200"/>
            <a:ext cx="8153400" cy="1524000"/>
          </a:xfrm>
        </p:spPr>
        <p:txBody>
          <a:bodyPr/>
          <a:lstStyle/>
          <a:p>
            <a:r>
              <a:rPr lang="en-US" altLang="en-US" sz="2800" smtClean="0"/>
              <a:t>Find the numbered index contour line nearest the point of which you are trying to determine the elevation</a:t>
            </a:r>
            <a:endParaRPr lang="en-US" altLang="en-US" sz="4000" smtClean="0"/>
          </a:p>
        </p:txBody>
      </p:sp>
      <p:sp>
        <p:nvSpPr>
          <p:cNvPr id="130051" name="Rectangle 3"/>
          <p:cNvSpPr>
            <a:spLocks noGrp="1" noChangeArrowheads="1"/>
          </p:cNvSpPr>
          <p:nvPr>
            <p:ph idx="1"/>
          </p:nvPr>
        </p:nvSpPr>
        <p:spPr/>
        <p:txBody>
          <a:bodyPr/>
          <a:lstStyle/>
          <a:p>
            <a:pPr>
              <a:buFontTx/>
              <a:buNone/>
            </a:pPr>
            <a:r>
              <a:rPr lang="en-US" altLang="en-US" smtClean="0"/>
              <a:t> </a:t>
            </a:r>
          </a:p>
          <a:p>
            <a:endParaRPr lang="en-US" altLang="en-US" b="1" smtClean="0"/>
          </a:p>
          <a:p>
            <a:endParaRPr lang="en-US" altLang="en-US" b="1" smtClean="0"/>
          </a:p>
          <a:p>
            <a:endParaRPr lang="en-US" altLang="en-US" b="1" smtClean="0"/>
          </a:p>
          <a:p>
            <a:endParaRPr lang="en-US" altLang="en-US" b="1" smtClean="0"/>
          </a:p>
          <a:p>
            <a:endParaRPr lang="en-US" altLang="en-US" b="1" smtClean="0"/>
          </a:p>
          <a:p>
            <a:pPr>
              <a:buFontTx/>
              <a:buNone/>
            </a:pPr>
            <a:endParaRPr lang="en-US" altLang="en-US" b="1" smtClean="0"/>
          </a:p>
        </p:txBody>
      </p:sp>
      <p:pic>
        <p:nvPicPr>
          <p:cNvPr id="130052" name="Picture 5" descr="Figure 10-3. Points on contour 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6400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685800" y="304800"/>
            <a:ext cx="7772400" cy="3352800"/>
          </a:xfrm>
        </p:spPr>
        <p:txBody>
          <a:bodyPr/>
          <a:lstStyle/>
          <a:p>
            <a:r>
              <a:rPr lang="en-US" altLang="en-US" sz="2400" smtClean="0"/>
              <a:t>Determine if you are going from lower elevation to higher, or vice versa. In figure below, point (a) is between the index contour lines. The lower index contour line is numbered 500, which means any point on that line is at an elevation of 500 meters above mean sea level. The upper index contour line is numbered 600, or 600 meters. Going from the lower to the upper index contour line shows an increase in elevation.</a:t>
            </a:r>
            <a:r>
              <a:rPr lang="en-US" altLang="en-US" smtClean="0"/>
              <a:t> </a:t>
            </a:r>
          </a:p>
        </p:txBody>
      </p:sp>
      <p:pic>
        <p:nvPicPr>
          <p:cNvPr id="131075" name="Picture 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81400"/>
            <a:ext cx="716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idx="1"/>
          </p:nvPr>
        </p:nvSpPr>
        <p:spPr>
          <a:xfrm>
            <a:off x="685800" y="1371600"/>
            <a:ext cx="7772400" cy="5257800"/>
          </a:xfrm>
        </p:spPr>
        <p:txBody>
          <a:bodyPr/>
          <a:lstStyle/>
          <a:p>
            <a:pPr>
              <a:lnSpc>
                <a:spcPct val="90000"/>
              </a:lnSpc>
            </a:pPr>
            <a:r>
              <a:rPr lang="en-US" altLang="en-US" smtClean="0"/>
              <a:t>Determine the exact elevation of point (a), start at the index contour line numbered 500 and count the number of intermediate contour lines to point (a). Locate point (a) on the second intermediate contour line above the 500-meter index contour line. The contour interval is 20 meters , thus each one of the intermediate contour lines crossed to get to point (a) adds 20 meters to the 500-meter index contour line. The elevation of point (a) is 540 meters; the elevation has increased.</a:t>
            </a:r>
            <a:r>
              <a:rPr lang="en-US" altLang="en-US" sz="2800" smtClean="0"/>
              <a:t> </a:t>
            </a:r>
          </a:p>
        </p:txBody>
      </p:sp>
    </p:spTree>
  </p:cSld>
  <p:clrMapOvr>
    <a:masterClrMapping/>
  </p:clrMapOvr>
  <p:transition spd="med">
    <p:spli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a:xfrm>
            <a:off x="685800" y="1219200"/>
            <a:ext cx="7772400" cy="5410200"/>
          </a:xfrm>
        </p:spPr>
        <p:txBody>
          <a:bodyPr/>
          <a:lstStyle/>
          <a:p>
            <a:r>
              <a:rPr lang="en-US" altLang="en-US" sz="2800" smtClean="0"/>
              <a:t>Determine the elevation of point (b). Go to the nearest index contour line. In this case, it is the upper index contour line numbered 600. Locate point (b) on the intermediate contour line immediately below the 600-meter index contour line. Below means downhill or a lower elevation. Therefore, point (b) is located at an elevation of 580 meters. Remember, if you are increasing elevation, add the contour interval to the nearest index contour line. If you are decreasing elevation, subtract the contour interval from the nearest index contour line. </a:t>
            </a:r>
          </a:p>
        </p:txBody>
      </p:sp>
    </p:spTree>
  </p:cSld>
  <p:clrMapOvr>
    <a:masterClrMapping/>
  </p:clrMapOvr>
  <p:transition spd="med">
    <p:spli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685800" y="1752600"/>
            <a:ext cx="7772400" cy="4648200"/>
          </a:xfrm>
        </p:spPr>
        <p:txBody>
          <a:bodyPr/>
          <a:lstStyle/>
          <a:p>
            <a:r>
              <a:rPr lang="en-US" altLang="en-US" smtClean="0"/>
              <a:t>Determine the elevation to a hilltop point (c). Add one-half the contour interval to the elevation of the last contour line. In this example, the last contour line before the hilltop is an index contour line numbered 600. Add one-half the contour interval, 10 meters, to the index contour line. The elevation of the hilltop would be 610 meters. </a:t>
            </a:r>
          </a:p>
        </p:txBody>
      </p:sp>
    </p:spTree>
  </p:cSld>
  <p:clrMapOvr>
    <a:masterClrMapping/>
  </p:clrMapOvr>
  <p:transition spd="med">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p:txBody>
          <a:bodyPr lIns="91440" tIns="45720" rIns="91440" bIns="45720"/>
          <a:lstStyle/>
          <a:p>
            <a:pPr>
              <a:buFontTx/>
              <a:buNone/>
            </a:pPr>
            <a:r>
              <a:rPr lang="en-US" altLang="en-US" smtClean="0"/>
              <a:t> </a:t>
            </a:r>
          </a:p>
        </p:txBody>
      </p:sp>
      <p:pic>
        <p:nvPicPr>
          <p:cNvPr id="19459" name="Picture 3"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752600"/>
            <a:ext cx="740092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idx="1"/>
          </p:nvPr>
        </p:nvSpPr>
        <p:spPr>
          <a:xfrm>
            <a:off x="685800" y="533400"/>
            <a:ext cx="7772400" cy="1981200"/>
          </a:xfrm>
        </p:spPr>
        <p:txBody>
          <a:bodyPr/>
          <a:lstStyle/>
          <a:p>
            <a:r>
              <a:rPr lang="en-US" altLang="en-US" sz="2400" smtClean="0"/>
              <a:t>There may be times when you need to determine the elevation of points to a greater accuracy. To do this, you must determine how far between the two contour lines the point lies. However, most military needs are satisfied by estimating the elevation of points between contour lines</a:t>
            </a:r>
          </a:p>
        </p:txBody>
      </p:sp>
      <p:pic>
        <p:nvPicPr>
          <p:cNvPr id="135171" name="Picture 5" descr="Figure 10-4. Points between contour 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43200"/>
            <a:ext cx="6781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idx="1"/>
          </p:nvPr>
        </p:nvSpPr>
        <p:spPr>
          <a:xfrm>
            <a:off x="762000" y="1600200"/>
            <a:ext cx="7772400" cy="4724400"/>
          </a:xfrm>
        </p:spPr>
        <p:txBody>
          <a:bodyPr/>
          <a:lstStyle/>
          <a:p>
            <a:pPr marL="0" indent="0" algn="just">
              <a:buFontTx/>
              <a:buNone/>
            </a:pPr>
            <a:r>
              <a:rPr lang="en-US" altLang="en-US" smtClean="0"/>
              <a:t>If the point is less than one-fourth the distance between contour lines, the elevation will be the same as the last contour line. In the previous figure, the elevation of </a:t>
            </a:r>
            <a:r>
              <a:rPr lang="en-US" altLang="en-US" i="1" smtClean="0"/>
              <a:t>point a </a:t>
            </a:r>
            <a:r>
              <a:rPr lang="en-US" altLang="en-US" smtClean="0"/>
              <a:t>will be 100 meters. To estimate the elevation of a point between one-fourth and three-fourths of the distance between contour lines, add one-half the contour interval to the last contour line. </a:t>
            </a:r>
          </a:p>
        </p:txBody>
      </p:sp>
    </p:spTree>
  </p:cSld>
  <p:clrMapOvr>
    <a:masterClrMapping/>
  </p:clrMapOvr>
  <p:transition spd="med">
    <p:spli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idx="1"/>
          </p:nvPr>
        </p:nvSpPr>
        <p:spPr>
          <a:xfrm>
            <a:off x="685800" y="1524000"/>
            <a:ext cx="7772400" cy="4572000"/>
          </a:xfrm>
        </p:spPr>
        <p:txBody>
          <a:bodyPr/>
          <a:lstStyle/>
          <a:p>
            <a:pPr marL="0" indent="0" algn="just">
              <a:buFontTx/>
              <a:buNone/>
            </a:pPr>
            <a:r>
              <a:rPr lang="en-US" altLang="en-US" i="1" smtClean="0"/>
              <a:t>Point b </a:t>
            </a:r>
            <a:r>
              <a:rPr lang="en-US" altLang="en-US" smtClean="0"/>
              <a:t>is one-half the distance between contour lines. The contour line immediately below </a:t>
            </a:r>
            <a:r>
              <a:rPr lang="en-US" altLang="en-US" i="1" smtClean="0"/>
              <a:t>point b </a:t>
            </a:r>
            <a:r>
              <a:rPr lang="en-US" altLang="en-US" smtClean="0"/>
              <a:t>is at an elevation of 160 meters. The contour interval is 20 meters; thus one-half the contour interval is 10 meters. In this case, add 10 meters to the last contour line of 160 meters. The elevation of </a:t>
            </a:r>
            <a:r>
              <a:rPr lang="en-US" altLang="en-US" i="1" smtClean="0"/>
              <a:t>point b </a:t>
            </a:r>
            <a:r>
              <a:rPr lang="en-US" altLang="en-US" smtClean="0"/>
              <a:t>would be about 170 meters. </a:t>
            </a:r>
          </a:p>
        </p:txBody>
      </p:sp>
    </p:spTree>
  </p:cSld>
  <p:clrMapOvr>
    <a:masterClrMapping/>
  </p:clrMapOvr>
  <p:transition spd="med">
    <p:spli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idx="1"/>
          </p:nvPr>
        </p:nvSpPr>
        <p:spPr>
          <a:xfrm>
            <a:off x="685800" y="1752600"/>
            <a:ext cx="7772400" cy="4114800"/>
          </a:xfrm>
        </p:spPr>
        <p:txBody>
          <a:bodyPr/>
          <a:lstStyle/>
          <a:p>
            <a:pPr marL="0" indent="0" algn="just">
              <a:buFontTx/>
              <a:buNone/>
            </a:pPr>
            <a:r>
              <a:rPr lang="en-US" altLang="en-US" smtClean="0"/>
              <a:t>A point located more than three-fourths of the distance between contour lines is considered to be at the same elevation as the next contour line. </a:t>
            </a:r>
            <a:r>
              <a:rPr lang="en-US" altLang="en-US" i="1" smtClean="0"/>
              <a:t>Point c </a:t>
            </a:r>
            <a:r>
              <a:rPr lang="en-US" altLang="en-US" smtClean="0"/>
              <a:t>is located three-fourths of the distance between contour lines. In the previous figure, </a:t>
            </a:r>
            <a:r>
              <a:rPr lang="en-US" altLang="en-US" i="1" smtClean="0"/>
              <a:t>point c </a:t>
            </a:r>
            <a:r>
              <a:rPr lang="en-US" altLang="en-US" smtClean="0"/>
              <a:t>would be considered to be at an elevation of 180 meters. </a:t>
            </a:r>
          </a:p>
        </p:txBody>
      </p:sp>
    </p:spTree>
  </p:cSld>
  <p:clrMapOvr>
    <a:masterClrMapping/>
  </p:clrMapOvr>
  <p:transition spd="med">
    <p:spli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idx="1"/>
          </p:nvPr>
        </p:nvSpPr>
        <p:spPr>
          <a:xfrm>
            <a:off x="685800" y="152400"/>
            <a:ext cx="7772400" cy="6096000"/>
          </a:xfrm>
        </p:spPr>
        <p:txBody>
          <a:bodyPr/>
          <a:lstStyle/>
          <a:p>
            <a:r>
              <a:rPr lang="en-US" altLang="en-US" sz="2400" smtClean="0"/>
              <a:t>To estimate the elevation to the bottom of a depression, subtract one-half the contour interval from the value of the lowest contour line before the depression. In the figure pictured, the lowest contour line before the depression is 240 meters in elevation. Thus, the elevation at the edge of the depression is 240 meters. To determine the elevation at the bottom of the depression, subtract one-half the contour interval. The contour interval for this example is 20 meters. Subtract 10 meters from the lowest contour line immediately before the depression. The result is that the elevation at the bottom of the depression is 230 meters. The tick marks on the contour line forming a depression always point to lower elevations. </a:t>
            </a:r>
          </a:p>
        </p:txBody>
      </p:sp>
      <p:pic>
        <p:nvPicPr>
          <p:cNvPr id="139267" name="Picture 4" descr="Figure 10-5.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648200"/>
            <a:ext cx="381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1371600"/>
            <a:ext cx="7772400" cy="914400"/>
          </a:xfrm>
        </p:spPr>
        <p:txBody>
          <a:bodyPr/>
          <a:lstStyle/>
          <a:p>
            <a:r>
              <a:rPr lang="en-US" altLang="en-US" sz="2000" smtClean="0"/>
              <a:t>In addition to the contour lines, bench marks and spot elevations are used to indicate points of known elevations on the map.</a:t>
            </a:r>
            <a:r>
              <a:rPr lang="en-US" altLang="en-US" sz="4000" smtClean="0"/>
              <a:t> </a:t>
            </a:r>
          </a:p>
        </p:txBody>
      </p:sp>
      <p:sp>
        <p:nvSpPr>
          <p:cNvPr id="140291" name="Rectangle 3"/>
          <p:cNvSpPr>
            <a:spLocks noGrp="1" noChangeArrowheads="1"/>
          </p:cNvSpPr>
          <p:nvPr>
            <p:ph idx="1"/>
          </p:nvPr>
        </p:nvSpPr>
        <p:spPr>
          <a:xfrm>
            <a:off x="228600" y="2362200"/>
            <a:ext cx="8686800" cy="4191000"/>
          </a:xfrm>
        </p:spPr>
        <p:txBody>
          <a:bodyPr/>
          <a:lstStyle/>
          <a:p>
            <a:r>
              <a:rPr lang="en-US" altLang="en-US" sz="2400" smtClean="0"/>
              <a:t>(1)   Bench marks, the more accurate of the two, are symbolized by a black X, such as X BM 214. The 214 indicates that the center of the X is at an elevation of 214 units of measure (feet, meters, or yards) above mean sea level. To determine the units of measure, refer to the contour interval in the marginal information.</a:t>
            </a:r>
          </a:p>
          <a:p>
            <a:pPr>
              <a:buFontTx/>
              <a:buNone/>
            </a:pPr>
            <a:endParaRPr lang="en-US" altLang="en-US" sz="2400" smtClean="0"/>
          </a:p>
          <a:p>
            <a:r>
              <a:rPr lang="en-US" altLang="en-US" sz="2400" smtClean="0"/>
              <a:t>(2)   Spot elevations are shown by a brown X and are usually located at road junctions and on hilltops and other prominent terrain features. If the elevation is shown in black numerals, it has been checked for accuracy; if it is in brown, it has not been checked.</a:t>
            </a:r>
          </a:p>
          <a:p>
            <a:endParaRPr lang="en-US" altLang="en-US" sz="2400" smtClean="0"/>
          </a:p>
          <a:p>
            <a:pPr>
              <a:buFontTx/>
              <a:buNone/>
            </a:pPr>
            <a:endParaRPr lang="en-US" altLang="en-US" sz="2400" smtClean="0"/>
          </a:p>
        </p:txBody>
      </p:sp>
    </p:spTree>
  </p:cSld>
  <p:clrMapOvr>
    <a:masterClrMapping/>
  </p:clrMapOvr>
  <p:transition spd="med">
    <p:spli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9" name="Rectangle 3"/>
          <p:cNvSpPr>
            <a:spLocks noGrp="1" noChangeArrowheads="1"/>
          </p:cNvSpPr>
          <p:nvPr>
            <p:ph idx="1"/>
          </p:nvPr>
        </p:nvSpPr>
        <p:spPr>
          <a:xfrm>
            <a:off x="685800" y="1143000"/>
            <a:ext cx="7772400" cy="5562600"/>
          </a:xfrm>
        </p:spPr>
        <p:txBody>
          <a:bodyPr/>
          <a:lstStyle/>
          <a:p>
            <a:pPr>
              <a:buFontTx/>
              <a:buNone/>
              <a:defRPr/>
            </a:pPr>
            <a:r>
              <a:rPr lang="en-US" altLang="en-US" b="1" u="sng" dirty="0" smtClean="0"/>
              <a:t>Measuring Distance on a Military Map:</a:t>
            </a:r>
          </a:p>
          <a:p>
            <a:pPr>
              <a:buFontTx/>
              <a:buNone/>
              <a:defRPr/>
            </a:pPr>
            <a:endParaRPr lang="en-US" altLang="en-US" b="1" u="sng" dirty="0" smtClean="0"/>
          </a:p>
          <a:p>
            <a:pPr>
              <a:buFontTx/>
              <a:buNone/>
              <a:defRPr/>
            </a:pPr>
            <a:r>
              <a:rPr lang="en-US" altLang="en-US" b="1" dirty="0" smtClean="0">
                <a:solidFill>
                  <a:srgbClr val="FF0000"/>
                </a:solidFill>
                <a:effectLst>
                  <a:outerShdw blurRad="38100" dist="38100" dir="2700000" algn="tl">
                    <a:srgbClr val="000000"/>
                  </a:outerShdw>
                </a:effectLst>
              </a:rPr>
              <a:t>STRAIGHT-LINE DISTANCE:</a:t>
            </a:r>
            <a:endParaRPr lang="en-US" altLang="en-US" dirty="0" smtClean="0"/>
          </a:p>
          <a:p>
            <a:pPr>
              <a:buFontTx/>
              <a:buNone/>
              <a:defRPr/>
            </a:pPr>
            <a:endParaRPr lang="en-US" altLang="en-US" dirty="0" smtClean="0"/>
          </a:p>
          <a:p>
            <a:pPr>
              <a:spcBef>
                <a:spcPct val="0"/>
              </a:spcBef>
              <a:buSzTx/>
              <a:buFontTx/>
              <a:buNone/>
              <a:defRPr/>
            </a:pPr>
            <a:r>
              <a:rPr lang="en-US" altLang="en-US" dirty="0" smtClean="0"/>
              <a:t>To determine straight-line distance between two points on a map, lay a straight-edged piece of paper on the map so that the edge of the paper touches both points and extends past them. Make a tick mark on the edge of the paper at each point.</a:t>
            </a:r>
          </a:p>
          <a:p>
            <a:pPr>
              <a:buFontTx/>
              <a:buNone/>
              <a:defRPr/>
            </a:pPr>
            <a:endParaRPr lang="en-US" altLang="en-US" dirty="0" smtClean="0"/>
          </a:p>
        </p:txBody>
      </p:sp>
    </p:spTree>
  </p:cSld>
  <p:clrMapOvr>
    <a:masterClrMapping/>
  </p:clrMapOvr>
  <p:transition spd="med">
    <p:spli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STRAD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92238"/>
            <a:ext cx="7086600" cy="475773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80995" name="Text Box 3"/>
          <p:cNvSpPr txBox="1">
            <a:spLocks noChangeArrowheads="1"/>
          </p:cNvSpPr>
          <p:nvPr/>
        </p:nvSpPr>
        <p:spPr bwMode="auto">
          <a:xfrm>
            <a:off x="2576513" y="609600"/>
            <a:ext cx="429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b="1">
                <a:solidFill>
                  <a:srgbClr val="FF0000"/>
                </a:solidFill>
                <a:effectLst>
                  <a:outerShdw blurRad="38100" dist="38100" dir="2700000" algn="tl">
                    <a:srgbClr val="000000"/>
                  </a:outerShdw>
                </a:effectLst>
              </a:rPr>
              <a:t>STRAIGHT-LINE DISTANCE</a:t>
            </a:r>
          </a:p>
        </p:txBody>
      </p:sp>
      <p:sp>
        <p:nvSpPr>
          <p:cNvPr id="142340" name="AutoShape 4"/>
          <p:cNvSpPr>
            <a:spLocks noChangeArrowheads="1"/>
          </p:cNvSpPr>
          <p:nvPr/>
        </p:nvSpPr>
        <p:spPr bwMode="auto">
          <a:xfrm rot="4407415">
            <a:off x="5698332" y="1783556"/>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2341" name="AutoShape 5"/>
          <p:cNvSpPr>
            <a:spLocks noChangeArrowheads="1"/>
          </p:cNvSpPr>
          <p:nvPr/>
        </p:nvSpPr>
        <p:spPr bwMode="auto">
          <a:xfrm rot="2212217">
            <a:off x="1462088" y="3324225"/>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2342" name="Rectangle 6"/>
          <p:cNvSpPr>
            <a:spLocks noChangeArrowheads="1"/>
          </p:cNvSpPr>
          <p:nvPr/>
        </p:nvSpPr>
        <p:spPr bwMode="auto">
          <a:xfrm rot="-1094785">
            <a:off x="2133600" y="3200400"/>
            <a:ext cx="4876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980999" name="Line 7"/>
          <p:cNvSpPr>
            <a:spLocks noChangeShapeType="1"/>
          </p:cNvSpPr>
          <p:nvPr/>
        </p:nvSpPr>
        <p:spPr bwMode="auto">
          <a:xfrm>
            <a:off x="2362200" y="3886200"/>
            <a:ext cx="152400" cy="30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1000" name="Line 8"/>
          <p:cNvSpPr>
            <a:spLocks noChangeShapeType="1"/>
          </p:cNvSpPr>
          <p:nvPr/>
        </p:nvSpPr>
        <p:spPr bwMode="auto">
          <a:xfrm>
            <a:off x="6400800" y="2590800"/>
            <a:ext cx="152400" cy="30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80999"/>
                                        </p:tgtEl>
                                        <p:attrNameLst>
                                          <p:attrName>style.visibility</p:attrName>
                                        </p:attrNameLst>
                                      </p:cBhvr>
                                      <p:to>
                                        <p:strVal val="visible"/>
                                      </p:to>
                                    </p:set>
                                    <p:animEffect transition="in" filter="blinds(vertical)">
                                      <p:cBhvr>
                                        <p:cTn id="7" dur="500"/>
                                        <p:tgtEl>
                                          <p:spTgt spid="9809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81000"/>
                                        </p:tgtEl>
                                        <p:attrNameLst>
                                          <p:attrName>style.visibility</p:attrName>
                                        </p:attrNameLst>
                                      </p:cBhvr>
                                      <p:to>
                                        <p:strVal val="visible"/>
                                      </p:to>
                                    </p:set>
                                    <p:animEffect transition="in" filter="blinds(vertical)">
                                      <p:cBhvr>
                                        <p:cTn id="12" dur="500"/>
                                        <p:tgtEl>
                                          <p:spTgt spid="981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9" grpId="0" animBg="1"/>
      <p:bldP spid="98100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Text Box 2"/>
          <p:cNvSpPr txBox="1">
            <a:spLocks noChangeArrowheads="1"/>
          </p:cNvSpPr>
          <p:nvPr/>
        </p:nvSpPr>
        <p:spPr bwMode="auto">
          <a:xfrm>
            <a:off x="2576513" y="609600"/>
            <a:ext cx="429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b="1">
                <a:solidFill>
                  <a:srgbClr val="FF0000"/>
                </a:solidFill>
                <a:effectLst>
                  <a:outerShdw blurRad="38100" dist="38100" dir="2700000" algn="tl">
                    <a:srgbClr val="000000"/>
                  </a:outerShdw>
                </a:effectLst>
              </a:rPr>
              <a:t>STRAIGHT-LINE DISTANCE</a:t>
            </a:r>
          </a:p>
        </p:txBody>
      </p:sp>
      <p:sp>
        <p:nvSpPr>
          <p:cNvPr id="982020" name="Text Box 4"/>
          <p:cNvSpPr txBox="1">
            <a:spLocks noChangeArrowheads="1"/>
          </p:cNvSpPr>
          <p:nvPr/>
        </p:nvSpPr>
        <p:spPr bwMode="auto">
          <a:xfrm>
            <a:off x="304800" y="1524000"/>
            <a:ext cx="85344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3600"/>
              <a:t>To convert the map distance to ground distance, move the paper down to the graphic bar scale, and align the right tick mark with a printed number in the primary scale so that the left tick mark is in the extension scale</a:t>
            </a:r>
          </a:p>
          <a:p>
            <a:pPr>
              <a:spcBef>
                <a:spcPct val="0"/>
              </a:spcBef>
              <a:buSzTx/>
              <a:buFontTx/>
              <a:buNone/>
            </a:pPr>
            <a:endParaRPr lang="en-US" altLang="en-US" sz="3600"/>
          </a:p>
        </p:txBody>
      </p:sp>
      <p:grpSp>
        <p:nvGrpSpPr>
          <p:cNvPr id="143364" name="Group 5"/>
          <p:cNvGrpSpPr>
            <a:grpSpLocks/>
          </p:cNvGrpSpPr>
          <p:nvPr/>
        </p:nvGrpSpPr>
        <p:grpSpPr bwMode="auto">
          <a:xfrm>
            <a:off x="304800" y="4953000"/>
            <a:ext cx="8383588" cy="1517650"/>
            <a:chOff x="479" y="1921"/>
            <a:chExt cx="4912" cy="862"/>
          </a:xfrm>
        </p:grpSpPr>
        <p:sp>
          <p:nvSpPr>
            <p:cNvPr id="143365" name="Rectangle 6"/>
            <p:cNvSpPr>
              <a:spLocks noChangeArrowheads="1"/>
            </p:cNvSpPr>
            <p:nvPr/>
          </p:nvSpPr>
          <p:spPr bwMode="auto">
            <a:xfrm>
              <a:off x="5206" y="1921"/>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3366" name="Rectangle 7"/>
            <p:cNvSpPr>
              <a:spLocks noChangeArrowheads="1"/>
            </p:cNvSpPr>
            <p:nvPr/>
          </p:nvSpPr>
          <p:spPr bwMode="auto">
            <a:xfrm>
              <a:off x="5206" y="2196"/>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3367" name="Rectangle 8"/>
            <p:cNvSpPr>
              <a:spLocks noChangeArrowheads="1"/>
            </p:cNvSpPr>
            <p:nvPr/>
          </p:nvSpPr>
          <p:spPr bwMode="auto">
            <a:xfrm>
              <a:off x="5206" y="2334"/>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3368" name="Rectangle 9"/>
            <p:cNvSpPr>
              <a:spLocks noChangeArrowheads="1"/>
            </p:cNvSpPr>
            <p:nvPr/>
          </p:nvSpPr>
          <p:spPr bwMode="auto">
            <a:xfrm>
              <a:off x="5206" y="2472"/>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3369" name="Rectangle 10"/>
            <p:cNvSpPr>
              <a:spLocks noChangeArrowheads="1"/>
            </p:cNvSpPr>
            <p:nvPr/>
          </p:nvSpPr>
          <p:spPr bwMode="auto">
            <a:xfrm>
              <a:off x="5206" y="2610"/>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3370" name="Rectangle 11"/>
            <p:cNvSpPr>
              <a:spLocks noChangeArrowheads="1"/>
            </p:cNvSpPr>
            <p:nvPr/>
          </p:nvSpPr>
          <p:spPr bwMode="auto">
            <a:xfrm>
              <a:off x="5206" y="2610"/>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3371" name="Rectangle 12"/>
            <p:cNvSpPr>
              <a:spLocks noChangeArrowheads="1"/>
            </p:cNvSpPr>
            <p:nvPr/>
          </p:nvSpPr>
          <p:spPr bwMode="auto">
            <a:xfrm>
              <a:off x="639" y="2399"/>
              <a:ext cx="4487" cy="1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3372" name="Line 13"/>
            <p:cNvSpPr>
              <a:spLocks noChangeShapeType="1"/>
            </p:cNvSpPr>
            <p:nvPr/>
          </p:nvSpPr>
          <p:spPr bwMode="auto">
            <a:xfrm>
              <a:off x="2141" y="2404"/>
              <a:ext cx="0"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3" name="Line 14"/>
            <p:cNvSpPr>
              <a:spLocks noChangeShapeType="1"/>
            </p:cNvSpPr>
            <p:nvPr/>
          </p:nvSpPr>
          <p:spPr bwMode="auto">
            <a:xfrm>
              <a:off x="2889" y="2404"/>
              <a:ext cx="0"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4" name="Line 15"/>
            <p:cNvSpPr>
              <a:spLocks noChangeShapeType="1"/>
            </p:cNvSpPr>
            <p:nvPr/>
          </p:nvSpPr>
          <p:spPr bwMode="auto">
            <a:xfrm>
              <a:off x="3635" y="2404"/>
              <a:ext cx="0"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5" name="Freeform 16" descr="50%"/>
            <p:cNvSpPr>
              <a:spLocks/>
            </p:cNvSpPr>
            <p:nvPr/>
          </p:nvSpPr>
          <p:spPr bwMode="auto">
            <a:xfrm>
              <a:off x="4389" y="2395"/>
              <a:ext cx="747" cy="156"/>
            </a:xfrm>
            <a:custGeom>
              <a:avLst/>
              <a:gdLst>
                <a:gd name="T0" fmla="*/ 0 w 747"/>
                <a:gd name="T1" fmla="*/ 0 h 156"/>
                <a:gd name="T2" fmla="*/ 746 w 747"/>
                <a:gd name="T3" fmla="*/ 0 h 156"/>
                <a:gd name="T4" fmla="*/ 746 w 747"/>
                <a:gd name="T5" fmla="*/ 155 h 156"/>
                <a:gd name="T6" fmla="*/ 0 w 747"/>
                <a:gd name="T7" fmla="*/ 155 h 156"/>
                <a:gd name="T8" fmla="*/ 0 w 747"/>
                <a:gd name="T9" fmla="*/ 0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7" h="156">
                  <a:moveTo>
                    <a:pt x="0" y="0"/>
                  </a:moveTo>
                  <a:lnTo>
                    <a:pt x="746" y="0"/>
                  </a:lnTo>
                  <a:lnTo>
                    <a:pt x="746" y="155"/>
                  </a:lnTo>
                  <a:lnTo>
                    <a:pt x="0" y="155"/>
                  </a:lnTo>
                  <a:lnTo>
                    <a:pt x="0" y="0"/>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6" name="Freeform 17" descr="50%"/>
            <p:cNvSpPr>
              <a:spLocks/>
            </p:cNvSpPr>
            <p:nvPr/>
          </p:nvSpPr>
          <p:spPr bwMode="auto">
            <a:xfrm>
              <a:off x="2890" y="2397"/>
              <a:ext cx="746" cy="154"/>
            </a:xfrm>
            <a:custGeom>
              <a:avLst/>
              <a:gdLst>
                <a:gd name="T0" fmla="*/ 0 w 746"/>
                <a:gd name="T1" fmla="*/ 0 h 154"/>
                <a:gd name="T2" fmla="*/ 745 w 746"/>
                <a:gd name="T3" fmla="*/ 0 h 154"/>
                <a:gd name="T4" fmla="*/ 745 w 746"/>
                <a:gd name="T5" fmla="*/ 153 h 154"/>
                <a:gd name="T6" fmla="*/ 0 w 746"/>
                <a:gd name="T7" fmla="*/ 153 h 154"/>
                <a:gd name="T8" fmla="*/ 0 w 746"/>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 h="154">
                  <a:moveTo>
                    <a:pt x="0" y="0"/>
                  </a:moveTo>
                  <a:lnTo>
                    <a:pt x="745" y="0"/>
                  </a:lnTo>
                  <a:lnTo>
                    <a:pt x="745" y="153"/>
                  </a:lnTo>
                  <a:lnTo>
                    <a:pt x="0" y="153"/>
                  </a:lnTo>
                  <a:lnTo>
                    <a:pt x="0" y="0"/>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7" name="Rectangle 18"/>
            <p:cNvSpPr>
              <a:spLocks noChangeArrowheads="1"/>
            </p:cNvSpPr>
            <p:nvPr/>
          </p:nvSpPr>
          <p:spPr bwMode="auto">
            <a:xfrm>
              <a:off x="1310" y="2230"/>
              <a:ext cx="147" cy="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0</a:t>
              </a:r>
            </a:p>
          </p:txBody>
        </p:sp>
        <p:sp>
          <p:nvSpPr>
            <p:cNvPr id="143378" name="Rectangle 19"/>
            <p:cNvSpPr>
              <a:spLocks noChangeArrowheads="1"/>
            </p:cNvSpPr>
            <p:nvPr/>
          </p:nvSpPr>
          <p:spPr bwMode="auto">
            <a:xfrm>
              <a:off x="1982" y="2230"/>
              <a:ext cx="270" cy="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1000</a:t>
              </a:r>
            </a:p>
          </p:txBody>
        </p:sp>
        <p:sp>
          <p:nvSpPr>
            <p:cNvPr id="143379" name="Rectangle 20"/>
            <p:cNvSpPr>
              <a:spLocks noChangeArrowheads="1"/>
            </p:cNvSpPr>
            <p:nvPr/>
          </p:nvSpPr>
          <p:spPr bwMode="auto">
            <a:xfrm>
              <a:off x="2718" y="2230"/>
              <a:ext cx="270" cy="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2000</a:t>
              </a:r>
            </a:p>
          </p:txBody>
        </p:sp>
        <p:sp>
          <p:nvSpPr>
            <p:cNvPr id="143380" name="Rectangle 21"/>
            <p:cNvSpPr>
              <a:spLocks noChangeArrowheads="1"/>
            </p:cNvSpPr>
            <p:nvPr/>
          </p:nvSpPr>
          <p:spPr bwMode="auto">
            <a:xfrm>
              <a:off x="3454" y="2230"/>
              <a:ext cx="269" cy="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3000</a:t>
              </a:r>
            </a:p>
          </p:txBody>
        </p:sp>
        <p:sp>
          <p:nvSpPr>
            <p:cNvPr id="143381" name="Rectangle 22"/>
            <p:cNvSpPr>
              <a:spLocks noChangeArrowheads="1"/>
            </p:cNvSpPr>
            <p:nvPr/>
          </p:nvSpPr>
          <p:spPr bwMode="auto">
            <a:xfrm>
              <a:off x="4190" y="2230"/>
              <a:ext cx="270" cy="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4000</a:t>
              </a:r>
            </a:p>
          </p:txBody>
        </p:sp>
        <p:sp>
          <p:nvSpPr>
            <p:cNvPr id="143382" name="Rectangle 23"/>
            <p:cNvSpPr>
              <a:spLocks noChangeArrowheads="1"/>
            </p:cNvSpPr>
            <p:nvPr/>
          </p:nvSpPr>
          <p:spPr bwMode="auto">
            <a:xfrm>
              <a:off x="4925" y="2230"/>
              <a:ext cx="270" cy="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5000</a:t>
              </a:r>
            </a:p>
          </p:txBody>
        </p:sp>
        <p:sp>
          <p:nvSpPr>
            <p:cNvPr id="143383" name="Rectangle 24"/>
            <p:cNvSpPr>
              <a:spLocks noChangeArrowheads="1"/>
            </p:cNvSpPr>
            <p:nvPr/>
          </p:nvSpPr>
          <p:spPr bwMode="auto">
            <a:xfrm>
              <a:off x="891" y="2230"/>
              <a:ext cx="229" cy="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500</a:t>
              </a:r>
            </a:p>
          </p:txBody>
        </p:sp>
        <p:sp>
          <p:nvSpPr>
            <p:cNvPr id="143384" name="Freeform 25" descr="50%"/>
            <p:cNvSpPr>
              <a:spLocks/>
            </p:cNvSpPr>
            <p:nvPr/>
          </p:nvSpPr>
          <p:spPr bwMode="auto">
            <a:xfrm>
              <a:off x="1390" y="2397"/>
              <a:ext cx="754" cy="153"/>
            </a:xfrm>
            <a:custGeom>
              <a:avLst/>
              <a:gdLst>
                <a:gd name="T0" fmla="*/ 753 w 754"/>
                <a:gd name="T1" fmla="*/ 0 h 153"/>
                <a:gd name="T2" fmla="*/ 0 w 754"/>
                <a:gd name="T3" fmla="*/ 0 h 153"/>
                <a:gd name="T4" fmla="*/ 0 w 754"/>
                <a:gd name="T5" fmla="*/ 152 h 153"/>
                <a:gd name="T6" fmla="*/ 753 w 754"/>
                <a:gd name="T7" fmla="*/ 152 h 153"/>
                <a:gd name="T8" fmla="*/ 753 w 754"/>
                <a:gd name="T9" fmla="*/ 0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4" h="153">
                  <a:moveTo>
                    <a:pt x="753" y="0"/>
                  </a:moveTo>
                  <a:lnTo>
                    <a:pt x="0" y="0"/>
                  </a:lnTo>
                  <a:lnTo>
                    <a:pt x="0" y="152"/>
                  </a:lnTo>
                  <a:lnTo>
                    <a:pt x="753" y="152"/>
                  </a:lnTo>
                  <a:lnTo>
                    <a:pt x="753" y="0"/>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85" name="Line 26"/>
            <p:cNvSpPr>
              <a:spLocks noChangeShapeType="1"/>
            </p:cNvSpPr>
            <p:nvPr/>
          </p:nvSpPr>
          <p:spPr bwMode="auto">
            <a:xfrm>
              <a:off x="1315"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6" name="Line 27"/>
            <p:cNvSpPr>
              <a:spLocks noChangeShapeType="1"/>
            </p:cNvSpPr>
            <p:nvPr/>
          </p:nvSpPr>
          <p:spPr bwMode="auto">
            <a:xfrm>
              <a:off x="1240"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7" name="Line 28"/>
            <p:cNvSpPr>
              <a:spLocks noChangeShapeType="1"/>
            </p:cNvSpPr>
            <p:nvPr/>
          </p:nvSpPr>
          <p:spPr bwMode="auto">
            <a:xfrm>
              <a:off x="1166"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8" name="Line 29"/>
            <p:cNvSpPr>
              <a:spLocks noChangeShapeType="1"/>
            </p:cNvSpPr>
            <p:nvPr/>
          </p:nvSpPr>
          <p:spPr bwMode="auto">
            <a:xfrm>
              <a:off x="1091"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9" name="Line 30"/>
            <p:cNvSpPr>
              <a:spLocks noChangeShapeType="1"/>
            </p:cNvSpPr>
            <p:nvPr/>
          </p:nvSpPr>
          <p:spPr bwMode="auto">
            <a:xfrm>
              <a:off x="1016"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0" name="Line 31"/>
            <p:cNvSpPr>
              <a:spLocks noChangeShapeType="1"/>
            </p:cNvSpPr>
            <p:nvPr/>
          </p:nvSpPr>
          <p:spPr bwMode="auto">
            <a:xfrm>
              <a:off x="941"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1" name="Line 32"/>
            <p:cNvSpPr>
              <a:spLocks noChangeShapeType="1"/>
            </p:cNvSpPr>
            <p:nvPr/>
          </p:nvSpPr>
          <p:spPr bwMode="auto">
            <a:xfrm>
              <a:off x="866"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2" name="Line 33"/>
            <p:cNvSpPr>
              <a:spLocks noChangeShapeType="1"/>
            </p:cNvSpPr>
            <p:nvPr/>
          </p:nvSpPr>
          <p:spPr bwMode="auto">
            <a:xfrm>
              <a:off x="791"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3" name="Line 34"/>
            <p:cNvSpPr>
              <a:spLocks noChangeShapeType="1"/>
            </p:cNvSpPr>
            <p:nvPr/>
          </p:nvSpPr>
          <p:spPr bwMode="auto">
            <a:xfrm>
              <a:off x="716"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4" name="Freeform 35" descr="50%"/>
            <p:cNvSpPr>
              <a:spLocks/>
            </p:cNvSpPr>
            <p:nvPr/>
          </p:nvSpPr>
          <p:spPr bwMode="auto">
            <a:xfrm>
              <a:off x="636" y="2398"/>
              <a:ext cx="81" cy="153"/>
            </a:xfrm>
            <a:custGeom>
              <a:avLst/>
              <a:gdLst>
                <a:gd name="T0" fmla="*/ 80 w 81"/>
                <a:gd name="T1" fmla="*/ 152 h 153"/>
                <a:gd name="T2" fmla="*/ 80 w 81"/>
                <a:gd name="T3" fmla="*/ 0 h 153"/>
                <a:gd name="T4" fmla="*/ 0 w 81"/>
                <a:gd name="T5" fmla="*/ 0 h 153"/>
                <a:gd name="T6" fmla="*/ 0 w 81"/>
                <a:gd name="T7" fmla="*/ 152 h 153"/>
                <a:gd name="T8" fmla="*/ 80 w 81"/>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53">
                  <a:moveTo>
                    <a:pt x="80" y="152"/>
                  </a:moveTo>
                  <a:lnTo>
                    <a:pt x="80" y="0"/>
                  </a:lnTo>
                  <a:lnTo>
                    <a:pt x="0" y="0"/>
                  </a:lnTo>
                  <a:lnTo>
                    <a:pt x="0" y="152"/>
                  </a:lnTo>
                  <a:lnTo>
                    <a:pt x="80"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5" name="Freeform 36" descr="50%"/>
            <p:cNvSpPr>
              <a:spLocks/>
            </p:cNvSpPr>
            <p:nvPr/>
          </p:nvSpPr>
          <p:spPr bwMode="auto">
            <a:xfrm>
              <a:off x="788" y="2398"/>
              <a:ext cx="81" cy="153"/>
            </a:xfrm>
            <a:custGeom>
              <a:avLst/>
              <a:gdLst>
                <a:gd name="T0" fmla="*/ 80 w 81"/>
                <a:gd name="T1" fmla="*/ 152 h 153"/>
                <a:gd name="T2" fmla="*/ 80 w 81"/>
                <a:gd name="T3" fmla="*/ 0 h 153"/>
                <a:gd name="T4" fmla="*/ 0 w 81"/>
                <a:gd name="T5" fmla="*/ 0 h 153"/>
                <a:gd name="T6" fmla="*/ 0 w 81"/>
                <a:gd name="T7" fmla="*/ 152 h 153"/>
                <a:gd name="T8" fmla="*/ 80 w 81"/>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53">
                  <a:moveTo>
                    <a:pt x="80" y="152"/>
                  </a:moveTo>
                  <a:lnTo>
                    <a:pt x="80" y="0"/>
                  </a:lnTo>
                  <a:lnTo>
                    <a:pt x="0" y="0"/>
                  </a:lnTo>
                  <a:lnTo>
                    <a:pt x="0" y="152"/>
                  </a:lnTo>
                  <a:lnTo>
                    <a:pt x="80"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6" name="Freeform 37" descr="50%"/>
            <p:cNvSpPr>
              <a:spLocks/>
            </p:cNvSpPr>
            <p:nvPr/>
          </p:nvSpPr>
          <p:spPr bwMode="auto">
            <a:xfrm>
              <a:off x="940" y="2398"/>
              <a:ext cx="80" cy="153"/>
            </a:xfrm>
            <a:custGeom>
              <a:avLst/>
              <a:gdLst>
                <a:gd name="T0" fmla="*/ 79 w 80"/>
                <a:gd name="T1" fmla="*/ 152 h 153"/>
                <a:gd name="T2" fmla="*/ 79 w 80"/>
                <a:gd name="T3" fmla="*/ 0 h 153"/>
                <a:gd name="T4" fmla="*/ 0 w 80"/>
                <a:gd name="T5" fmla="*/ 0 h 153"/>
                <a:gd name="T6" fmla="*/ 0 w 80"/>
                <a:gd name="T7" fmla="*/ 152 h 153"/>
                <a:gd name="T8" fmla="*/ 79 w 80"/>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53">
                  <a:moveTo>
                    <a:pt x="79" y="152"/>
                  </a:moveTo>
                  <a:lnTo>
                    <a:pt x="79" y="0"/>
                  </a:lnTo>
                  <a:lnTo>
                    <a:pt x="0" y="0"/>
                  </a:lnTo>
                  <a:lnTo>
                    <a:pt x="0" y="152"/>
                  </a:lnTo>
                  <a:lnTo>
                    <a:pt x="79"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7" name="Freeform 38" descr="50%"/>
            <p:cNvSpPr>
              <a:spLocks/>
            </p:cNvSpPr>
            <p:nvPr/>
          </p:nvSpPr>
          <p:spPr bwMode="auto">
            <a:xfrm>
              <a:off x="1090" y="2398"/>
              <a:ext cx="77" cy="153"/>
            </a:xfrm>
            <a:custGeom>
              <a:avLst/>
              <a:gdLst>
                <a:gd name="T0" fmla="*/ 76 w 77"/>
                <a:gd name="T1" fmla="*/ 152 h 153"/>
                <a:gd name="T2" fmla="*/ 76 w 77"/>
                <a:gd name="T3" fmla="*/ 0 h 153"/>
                <a:gd name="T4" fmla="*/ 0 w 77"/>
                <a:gd name="T5" fmla="*/ 0 h 153"/>
                <a:gd name="T6" fmla="*/ 0 w 77"/>
                <a:gd name="T7" fmla="*/ 152 h 153"/>
                <a:gd name="T8" fmla="*/ 76 w 77"/>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53">
                  <a:moveTo>
                    <a:pt x="76" y="152"/>
                  </a:moveTo>
                  <a:lnTo>
                    <a:pt x="76" y="0"/>
                  </a:lnTo>
                  <a:lnTo>
                    <a:pt x="0" y="0"/>
                  </a:lnTo>
                  <a:lnTo>
                    <a:pt x="0" y="152"/>
                  </a:lnTo>
                  <a:lnTo>
                    <a:pt x="76"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8" name="Freeform 39" descr="50%"/>
            <p:cNvSpPr>
              <a:spLocks/>
            </p:cNvSpPr>
            <p:nvPr/>
          </p:nvSpPr>
          <p:spPr bwMode="auto">
            <a:xfrm>
              <a:off x="1240" y="2398"/>
              <a:ext cx="76" cy="153"/>
            </a:xfrm>
            <a:custGeom>
              <a:avLst/>
              <a:gdLst>
                <a:gd name="T0" fmla="*/ 75 w 76"/>
                <a:gd name="T1" fmla="*/ 152 h 153"/>
                <a:gd name="T2" fmla="*/ 75 w 76"/>
                <a:gd name="T3" fmla="*/ 0 h 153"/>
                <a:gd name="T4" fmla="*/ 0 w 76"/>
                <a:gd name="T5" fmla="*/ 0 h 153"/>
                <a:gd name="T6" fmla="*/ 0 w 76"/>
                <a:gd name="T7" fmla="*/ 152 h 153"/>
                <a:gd name="T8" fmla="*/ 75 w 76"/>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53">
                  <a:moveTo>
                    <a:pt x="75" y="152"/>
                  </a:moveTo>
                  <a:lnTo>
                    <a:pt x="75" y="0"/>
                  </a:lnTo>
                  <a:lnTo>
                    <a:pt x="0" y="0"/>
                  </a:lnTo>
                  <a:lnTo>
                    <a:pt x="0" y="152"/>
                  </a:lnTo>
                  <a:lnTo>
                    <a:pt x="75"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9" name="Rectangle 40"/>
            <p:cNvSpPr>
              <a:spLocks noChangeArrowheads="1"/>
            </p:cNvSpPr>
            <p:nvPr/>
          </p:nvSpPr>
          <p:spPr bwMode="auto">
            <a:xfrm>
              <a:off x="4757" y="2599"/>
              <a:ext cx="415" cy="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METERS</a:t>
              </a:r>
            </a:p>
          </p:txBody>
        </p:sp>
        <p:sp>
          <p:nvSpPr>
            <p:cNvPr id="143400" name="Rectangle 41"/>
            <p:cNvSpPr>
              <a:spLocks noChangeArrowheads="1"/>
            </p:cNvSpPr>
            <p:nvPr/>
          </p:nvSpPr>
          <p:spPr bwMode="auto">
            <a:xfrm>
              <a:off x="479" y="2236"/>
              <a:ext cx="270" cy="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1000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82020"/>
                                        </p:tgtEl>
                                        <p:attrNameLst>
                                          <p:attrName>style.visibility</p:attrName>
                                        </p:attrNameLst>
                                      </p:cBhvr>
                                      <p:to>
                                        <p:strVal val="visible"/>
                                      </p:to>
                                    </p:set>
                                    <p:animEffect transition="in" filter="box(in)">
                                      <p:cBhvr>
                                        <p:cTn id="7" dur="500"/>
                                        <p:tgtEl>
                                          <p:spTgt spid="98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20"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ChangeArrowheads="1"/>
          </p:cNvSpPr>
          <p:nvPr/>
        </p:nvSpPr>
        <p:spPr bwMode="auto">
          <a:xfrm>
            <a:off x="8264525" y="4592638"/>
            <a:ext cx="293688"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grpSp>
        <p:nvGrpSpPr>
          <p:cNvPr id="144387" name="Group 7"/>
          <p:cNvGrpSpPr>
            <a:grpSpLocks/>
          </p:cNvGrpSpPr>
          <p:nvPr/>
        </p:nvGrpSpPr>
        <p:grpSpPr bwMode="auto">
          <a:xfrm>
            <a:off x="381000" y="2514600"/>
            <a:ext cx="8383588" cy="1536700"/>
            <a:chOff x="479" y="1921"/>
            <a:chExt cx="4912" cy="873"/>
          </a:xfrm>
        </p:grpSpPr>
        <p:sp>
          <p:nvSpPr>
            <p:cNvPr id="144394" name="Rectangle 8"/>
            <p:cNvSpPr>
              <a:spLocks noChangeArrowheads="1"/>
            </p:cNvSpPr>
            <p:nvPr/>
          </p:nvSpPr>
          <p:spPr bwMode="auto">
            <a:xfrm>
              <a:off x="5206" y="1921"/>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4395" name="Rectangle 9"/>
            <p:cNvSpPr>
              <a:spLocks noChangeArrowheads="1"/>
            </p:cNvSpPr>
            <p:nvPr/>
          </p:nvSpPr>
          <p:spPr bwMode="auto">
            <a:xfrm>
              <a:off x="5206" y="2196"/>
              <a:ext cx="185"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4396" name="Rectangle 10"/>
            <p:cNvSpPr>
              <a:spLocks noChangeArrowheads="1"/>
            </p:cNvSpPr>
            <p:nvPr/>
          </p:nvSpPr>
          <p:spPr bwMode="auto">
            <a:xfrm>
              <a:off x="5206" y="2334"/>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4397" name="Rectangle 11"/>
            <p:cNvSpPr>
              <a:spLocks noChangeArrowheads="1"/>
            </p:cNvSpPr>
            <p:nvPr/>
          </p:nvSpPr>
          <p:spPr bwMode="auto">
            <a:xfrm>
              <a:off x="5206" y="2472"/>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4398" name="Rectangle 12"/>
            <p:cNvSpPr>
              <a:spLocks noChangeArrowheads="1"/>
            </p:cNvSpPr>
            <p:nvPr/>
          </p:nvSpPr>
          <p:spPr bwMode="auto">
            <a:xfrm>
              <a:off x="5206" y="2610"/>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4399" name="Rectangle 13"/>
            <p:cNvSpPr>
              <a:spLocks noChangeArrowheads="1"/>
            </p:cNvSpPr>
            <p:nvPr/>
          </p:nvSpPr>
          <p:spPr bwMode="auto">
            <a:xfrm>
              <a:off x="5206" y="2610"/>
              <a:ext cx="180"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4400" name="Rectangle 14"/>
            <p:cNvSpPr>
              <a:spLocks noChangeArrowheads="1"/>
            </p:cNvSpPr>
            <p:nvPr/>
          </p:nvSpPr>
          <p:spPr bwMode="auto">
            <a:xfrm>
              <a:off x="639" y="2399"/>
              <a:ext cx="4487" cy="1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44401" name="Line 15"/>
            <p:cNvSpPr>
              <a:spLocks noChangeShapeType="1"/>
            </p:cNvSpPr>
            <p:nvPr/>
          </p:nvSpPr>
          <p:spPr bwMode="auto">
            <a:xfrm>
              <a:off x="2141" y="2404"/>
              <a:ext cx="0"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2" name="Line 16"/>
            <p:cNvSpPr>
              <a:spLocks noChangeShapeType="1"/>
            </p:cNvSpPr>
            <p:nvPr/>
          </p:nvSpPr>
          <p:spPr bwMode="auto">
            <a:xfrm>
              <a:off x="2889" y="2404"/>
              <a:ext cx="0"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3" name="Line 17"/>
            <p:cNvSpPr>
              <a:spLocks noChangeShapeType="1"/>
            </p:cNvSpPr>
            <p:nvPr/>
          </p:nvSpPr>
          <p:spPr bwMode="auto">
            <a:xfrm>
              <a:off x="3635" y="2404"/>
              <a:ext cx="0"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4" name="Freeform 18" descr="50%"/>
            <p:cNvSpPr>
              <a:spLocks/>
            </p:cNvSpPr>
            <p:nvPr/>
          </p:nvSpPr>
          <p:spPr bwMode="auto">
            <a:xfrm>
              <a:off x="4389" y="2395"/>
              <a:ext cx="747" cy="156"/>
            </a:xfrm>
            <a:custGeom>
              <a:avLst/>
              <a:gdLst>
                <a:gd name="T0" fmla="*/ 0 w 747"/>
                <a:gd name="T1" fmla="*/ 0 h 156"/>
                <a:gd name="T2" fmla="*/ 746 w 747"/>
                <a:gd name="T3" fmla="*/ 0 h 156"/>
                <a:gd name="T4" fmla="*/ 746 w 747"/>
                <a:gd name="T5" fmla="*/ 155 h 156"/>
                <a:gd name="T6" fmla="*/ 0 w 747"/>
                <a:gd name="T7" fmla="*/ 155 h 156"/>
                <a:gd name="T8" fmla="*/ 0 w 747"/>
                <a:gd name="T9" fmla="*/ 0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7" h="156">
                  <a:moveTo>
                    <a:pt x="0" y="0"/>
                  </a:moveTo>
                  <a:lnTo>
                    <a:pt x="746" y="0"/>
                  </a:lnTo>
                  <a:lnTo>
                    <a:pt x="746" y="155"/>
                  </a:lnTo>
                  <a:lnTo>
                    <a:pt x="0" y="155"/>
                  </a:lnTo>
                  <a:lnTo>
                    <a:pt x="0" y="0"/>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5" name="Freeform 19" descr="50%"/>
            <p:cNvSpPr>
              <a:spLocks/>
            </p:cNvSpPr>
            <p:nvPr/>
          </p:nvSpPr>
          <p:spPr bwMode="auto">
            <a:xfrm>
              <a:off x="2890" y="2397"/>
              <a:ext cx="746" cy="154"/>
            </a:xfrm>
            <a:custGeom>
              <a:avLst/>
              <a:gdLst>
                <a:gd name="T0" fmla="*/ 0 w 746"/>
                <a:gd name="T1" fmla="*/ 0 h 154"/>
                <a:gd name="T2" fmla="*/ 745 w 746"/>
                <a:gd name="T3" fmla="*/ 0 h 154"/>
                <a:gd name="T4" fmla="*/ 745 w 746"/>
                <a:gd name="T5" fmla="*/ 153 h 154"/>
                <a:gd name="T6" fmla="*/ 0 w 746"/>
                <a:gd name="T7" fmla="*/ 153 h 154"/>
                <a:gd name="T8" fmla="*/ 0 w 746"/>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 h="154">
                  <a:moveTo>
                    <a:pt x="0" y="0"/>
                  </a:moveTo>
                  <a:lnTo>
                    <a:pt x="745" y="0"/>
                  </a:lnTo>
                  <a:lnTo>
                    <a:pt x="745" y="153"/>
                  </a:lnTo>
                  <a:lnTo>
                    <a:pt x="0" y="153"/>
                  </a:lnTo>
                  <a:lnTo>
                    <a:pt x="0" y="0"/>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6" name="Rectangle 20"/>
            <p:cNvSpPr>
              <a:spLocks noChangeArrowheads="1"/>
            </p:cNvSpPr>
            <p:nvPr/>
          </p:nvSpPr>
          <p:spPr bwMode="auto">
            <a:xfrm>
              <a:off x="1310" y="2230"/>
              <a:ext cx="147"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0</a:t>
              </a:r>
            </a:p>
          </p:txBody>
        </p:sp>
        <p:sp>
          <p:nvSpPr>
            <p:cNvPr id="144407" name="Rectangle 21"/>
            <p:cNvSpPr>
              <a:spLocks noChangeArrowheads="1"/>
            </p:cNvSpPr>
            <p:nvPr/>
          </p:nvSpPr>
          <p:spPr bwMode="auto">
            <a:xfrm>
              <a:off x="1982" y="2230"/>
              <a:ext cx="270"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1000</a:t>
              </a:r>
            </a:p>
          </p:txBody>
        </p:sp>
        <p:sp>
          <p:nvSpPr>
            <p:cNvPr id="144408" name="Rectangle 22"/>
            <p:cNvSpPr>
              <a:spLocks noChangeArrowheads="1"/>
            </p:cNvSpPr>
            <p:nvPr/>
          </p:nvSpPr>
          <p:spPr bwMode="auto">
            <a:xfrm>
              <a:off x="2718" y="2230"/>
              <a:ext cx="270"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2000</a:t>
              </a:r>
            </a:p>
          </p:txBody>
        </p:sp>
        <p:sp>
          <p:nvSpPr>
            <p:cNvPr id="144409" name="Rectangle 23"/>
            <p:cNvSpPr>
              <a:spLocks noChangeArrowheads="1"/>
            </p:cNvSpPr>
            <p:nvPr/>
          </p:nvSpPr>
          <p:spPr bwMode="auto">
            <a:xfrm>
              <a:off x="3454" y="2230"/>
              <a:ext cx="269"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3000</a:t>
              </a:r>
            </a:p>
          </p:txBody>
        </p:sp>
        <p:sp>
          <p:nvSpPr>
            <p:cNvPr id="144410" name="Rectangle 24"/>
            <p:cNvSpPr>
              <a:spLocks noChangeArrowheads="1"/>
            </p:cNvSpPr>
            <p:nvPr/>
          </p:nvSpPr>
          <p:spPr bwMode="auto">
            <a:xfrm>
              <a:off x="4190" y="2230"/>
              <a:ext cx="270"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4000</a:t>
              </a:r>
            </a:p>
          </p:txBody>
        </p:sp>
        <p:sp>
          <p:nvSpPr>
            <p:cNvPr id="144411" name="Rectangle 25"/>
            <p:cNvSpPr>
              <a:spLocks noChangeArrowheads="1"/>
            </p:cNvSpPr>
            <p:nvPr/>
          </p:nvSpPr>
          <p:spPr bwMode="auto">
            <a:xfrm>
              <a:off x="4925" y="2230"/>
              <a:ext cx="270"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5000</a:t>
              </a:r>
            </a:p>
          </p:txBody>
        </p:sp>
        <p:sp>
          <p:nvSpPr>
            <p:cNvPr id="144412" name="Rectangle 26"/>
            <p:cNvSpPr>
              <a:spLocks noChangeArrowheads="1"/>
            </p:cNvSpPr>
            <p:nvPr/>
          </p:nvSpPr>
          <p:spPr bwMode="auto">
            <a:xfrm>
              <a:off x="891" y="2230"/>
              <a:ext cx="229"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500</a:t>
              </a:r>
            </a:p>
          </p:txBody>
        </p:sp>
        <p:sp>
          <p:nvSpPr>
            <p:cNvPr id="144413" name="Freeform 27" descr="50%"/>
            <p:cNvSpPr>
              <a:spLocks/>
            </p:cNvSpPr>
            <p:nvPr/>
          </p:nvSpPr>
          <p:spPr bwMode="auto">
            <a:xfrm>
              <a:off x="1390" y="2397"/>
              <a:ext cx="754" cy="153"/>
            </a:xfrm>
            <a:custGeom>
              <a:avLst/>
              <a:gdLst>
                <a:gd name="T0" fmla="*/ 753 w 754"/>
                <a:gd name="T1" fmla="*/ 0 h 153"/>
                <a:gd name="T2" fmla="*/ 0 w 754"/>
                <a:gd name="T3" fmla="*/ 0 h 153"/>
                <a:gd name="T4" fmla="*/ 0 w 754"/>
                <a:gd name="T5" fmla="*/ 152 h 153"/>
                <a:gd name="T6" fmla="*/ 753 w 754"/>
                <a:gd name="T7" fmla="*/ 152 h 153"/>
                <a:gd name="T8" fmla="*/ 753 w 754"/>
                <a:gd name="T9" fmla="*/ 0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4" h="153">
                  <a:moveTo>
                    <a:pt x="753" y="0"/>
                  </a:moveTo>
                  <a:lnTo>
                    <a:pt x="0" y="0"/>
                  </a:lnTo>
                  <a:lnTo>
                    <a:pt x="0" y="152"/>
                  </a:lnTo>
                  <a:lnTo>
                    <a:pt x="753" y="152"/>
                  </a:lnTo>
                  <a:lnTo>
                    <a:pt x="753" y="0"/>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14" name="Line 28"/>
            <p:cNvSpPr>
              <a:spLocks noChangeShapeType="1"/>
            </p:cNvSpPr>
            <p:nvPr/>
          </p:nvSpPr>
          <p:spPr bwMode="auto">
            <a:xfrm>
              <a:off x="1315"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5" name="Line 29"/>
            <p:cNvSpPr>
              <a:spLocks noChangeShapeType="1"/>
            </p:cNvSpPr>
            <p:nvPr/>
          </p:nvSpPr>
          <p:spPr bwMode="auto">
            <a:xfrm>
              <a:off x="1240"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6" name="Line 30"/>
            <p:cNvSpPr>
              <a:spLocks noChangeShapeType="1"/>
            </p:cNvSpPr>
            <p:nvPr/>
          </p:nvSpPr>
          <p:spPr bwMode="auto">
            <a:xfrm>
              <a:off x="1166"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7" name="Line 31"/>
            <p:cNvSpPr>
              <a:spLocks noChangeShapeType="1"/>
            </p:cNvSpPr>
            <p:nvPr/>
          </p:nvSpPr>
          <p:spPr bwMode="auto">
            <a:xfrm>
              <a:off x="1091"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8" name="Line 32"/>
            <p:cNvSpPr>
              <a:spLocks noChangeShapeType="1"/>
            </p:cNvSpPr>
            <p:nvPr/>
          </p:nvSpPr>
          <p:spPr bwMode="auto">
            <a:xfrm>
              <a:off x="1016"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9" name="Line 33"/>
            <p:cNvSpPr>
              <a:spLocks noChangeShapeType="1"/>
            </p:cNvSpPr>
            <p:nvPr/>
          </p:nvSpPr>
          <p:spPr bwMode="auto">
            <a:xfrm>
              <a:off x="941"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0" name="Line 34"/>
            <p:cNvSpPr>
              <a:spLocks noChangeShapeType="1"/>
            </p:cNvSpPr>
            <p:nvPr/>
          </p:nvSpPr>
          <p:spPr bwMode="auto">
            <a:xfrm>
              <a:off x="866"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1" name="Line 35"/>
            <p:cNvSpPr>
              <a:spLocks noChangeShapeType="1"/>
            </p:cNvSpPr>
            <p:nvPr/>
          </p:nvSpPr>
          <p:spPr bwMode="auto">
            <a:xfrm>
              <a:off x="791"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2" name="Line 36"/>
            <p:cNvSpPr>
              <a:spLocks noChangeShapeType="1"/>
            </p:cNvSpPr>
            <p:nvPr/>
          </p:nvSpPr>
          <p:spPr bwMode="auto">
            <a:xfrm>
              <a:off x="716" y="2407"/>
              <a:ext cx="0" cy="1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3" name="Freeform 37" descr="50%"/>
            <p:cNvSpPr>
              <a:spLocks/>
            </p:cNvSpPr>
            <p:nvPr/>
          </p:nvSpPr>
          <p:spPr bwMode="auto">
            <a:xfrm>
              <a:off x="636" y="2398"/>
              <a:ext cx="81" cy="153"/>
            </a:xfrm>
            <a:custGeom>
              <a:avLst/>
              <a:gdLst>
                <a:gd name="T0" fmla="*/ 80 w 81"/>
                <a:gd name="T1" fmla="*/ 152 h 153"/>
                <a:gd name="T2" fmla="*/ 80 w 81"/>
                <a:gd name="T3" fmla="*/ 0 h 153"/>
                <a:gd name="T4" fmla="*/ 0 w 81"/>
                <a:gd name="T5" fmla="*/ 0 h 153"/>
                <a:gd name="T6" fmla="*/ 0 w 81"/>
                <a:gd name="T7" fmla="*/ 152 h 153"/>
                <a:gd name="T8" fmla="*/ 80 w 81"/>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53">
                  <a:moveTo>
                    <a:pt x="80" y="152"/>
                  </a:moveTo>
                  <a:lnTo>
                    <a:pt x="80" y="0"/>
                  </a:lnTo>
                  <a:lnTo>
                    <a:pt x="0" y="0"/>
                  </a:lnTo>
                  <a:lnTo>
                    <a:pt x="0" y="152"/>
                  </a:lnTo>
                  <a:lnTo>
                    <a:pt x="80"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24" name="Freeform 38" descr="50%"/>
            <p:cNvSpPr>
              <a:spLocks/>
            </p:cNvSpPr>
            <p:nvPr/>
          </p:nvSpPr>
          <p:spPr bwMode="auto">
            <a:xfrm>
              <a:off x="788" y="2398"/>
              <a:ext cx="81" cy="153"/>
            </a:xfrm>
            <a:custGeom>
              <a:avLst/>
              <a:gdLst>
                <a:gd name="T0" fmla="*/ 80 w 81"/>
                <a:gd name="T1" fmla="*/ 152 h 153"/>
                <a:gd name="T2" fmla="*/ 80 w 81"/>
                <a:gd name="T3" fmla="*/ 0 h 153"/>
                <a:gd name="T4" fmla="*/ 0 w 81"/>
                <a:gd name="T5" fmla="*/ 0 h 153"/>
                <a:gd name="T6" fmla="*/ 0 w 81"/>
                <a:gd name="T7" fmla="*/ 152 h 153"/>
                <a:gd name="T8" fmla="*/ 80 w 81"/>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53">
                  <a:moveTo>
                    <a:pt x="80" y="152"/>
                  </a:moveTo>
                  <a:lnTo>
                    <a:pt x="80" y="0"/>
                  </a:lnTo>
                  <a:lnTo>
                    <a:pt x="0" y="0"/>
                  </a:lnTo>
                  <a:lnTo>
                    <a:pt x="0" y="152"/>
                  </a:lnTo>
                  <a:lnTo>
                    <a:pt x="80"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25" name="Freeform 39" descr="50%"/>
            <p:cNvSpPr>
              <a:spLocks/>
            </p:cNvSpPr>
            <p:nvPr/>
          </p:nvSpPr>
          <p:spPr bwMode="auto">
            <a:xfrm>
              <a:off x="940" y="2398"/>
              <a:ext cx="80" cy="153"/>
            </a:xfrm>
            <a:custGeom>
              <a:avLst/>
              <a:gdLst>
                <a:gd name="T0" fmla="*/ 79 w 80"/>
                <a:gd name="T1" fmla="*/ 152 h 153"/>
                <a:gd name="T2" fmla="*/ 79 w 80"/>
                <a:gd name="T3" fmla="*/ 0 h 153"/>
                <a:gd name="T4" fmla="*/ 0 w 80"/>
                <a:gd name="T5" fmla="*/ 0 h 153"/>
                <a:gd name="T6" fmla="*/ 0 w 80"/>
                <a:gd name="T7" fmla="*/ 152 h 153"/>
                <a:gd name="T8" fmla="*/ 79 w 80"/>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53">
                  <a:moveTo>
                    <a:pt x="79" y="152"/>
                  </a:moveTo>
                  <a:lnTo>
                    <a:pt x="79" y="0"/>
                  </a:lnTo>
                  <a:lnTo>
                    <a:pt x="0" y="0"/>
                  </a:lnTo>
                  <a:lnTo>
                    <a:pt x="0" y="152"/>
                  </a:lnTo>
                  <a:lnTo>
                    <a:pt x="79"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26" name="Freeform 40" descr="50%"/>
            <p:cNvSpPr>
              <a:spLocks/>
            </p:cNvSpPr>
            <p:nvPr/>
          </p:nvSpPr>
          <p:spPr bwMode="auto">
            <a:xfrm>
              <a:off x="1090" y="2398"/>
              <a:ext cx="77" cy="153"/>
            </a:xfrm>
            <a:custGeom>
              <a:avLst/>
              <a:gdLst>
                <a:gd name="T0" fmla="*/ 76 w 77"/>
                <a:gd name="T1" fmla="*/ 152 h 153"/>
                <a:gd name="T2" fmla="*/ 76 w 77"/>
                <a:gd name="T3" fmla="*/ 0 h 153"/>
                <a:gd name="T4" fmla="*/ 0 w 77"/>
                <a:gd name="T5" fmla="*/ 0 h 153"/>
                <a:gd name="T6" fmla="*/ 0 w 77"/>
                <a:gd name="T7" fmla="*/ 152 h 153"/>
                <a:gd name="T8" fmla="*/ 76 w 77"/>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53">
                  <a:moveTo>
                    <a:pt x="76" y="152"/>
                  </a:moveTo>
                  <a:lnTo>
                    <a:pt x="76" y="0"/>
                  </a:lnTo>
                  <a:lnTo>
                    <a:pt x="0" y="0"/>
                  </a:lnTo>
                  <a:lnTo>
                    <a:pt x="0" y="152"/>
                  </a:lnTo>
                  <a:lnTo>
                    <a:pt x="76"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27" name="Freeform 41" descr="50%"/>
            <p:cNvSpPr>
              <a:spLocks/>
            </p:cNvSpPr>
            <p:nvPr/>
          </p:nvSpPr>
          <p:spPr bwMode="auto">
            <a:xfrm>
              <a:off x="1240" y="2398"/>
              <a:ext cx="76" cy="153"/>
            </a:xfrm>
            <a:custGeom>
              <a:avLst/>
              <a:gdLst>
                <a:gd name="T0" fmla="*/ 75 w 76"/>
                <a:gd name="T1" fmla="*/ 152 h 153"/>
                <a:gd name="T2" fmla="*/ 75 w 76"/>
                <a:gd name="T3" fmla="*/ 0 h 153"/>
                <a:gd name="T4" fmla="*/ 0 w 76"/>
                <a:gd name="T5" fmla="*/ 0 h 153"/>
                <a:gd name="T6" fmla="*/ 0 w 76"/>
                <a:gd name="T7" fmla="*/ 152 h 153"/>
                <a:gd name="T8" fmla="*/ 75 w 76"/>
                <a:gd name="T9" fmla="*/ 152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53">
                  <a:moveTo>
                    <a:pt x="75" y="152"/>
                  </a:moveTo>
                  <a:lnTo>
                    <a:pt x="75" y="0"/>
                  </a:lnTo>
                  <a:lnTo>
                    <a:pt x="0" y="0"/>
                  </a:lnTo>
                  <a:lnTo>
                    <a:pt x="0" y="152"/>
                  </a:lnTo>
                  <a:lnTo>
                    <a:pt x="75" y="152"/>
                  </a:lnTo>
                </a:path>
              </a:pathLst>
            </a:custGeom>
            <a:pattFill prst="pct50">
              <a:fgClr>
                <a:schemeClr val="tx1"/>
              </a:fgClr>
              <a:bgClr>
                <a:srgbClr val="CCCCCC"/>
              </a:bgClr>
            </a:patt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28" name="Rectangle 42"/>
            <p:cNvSpPr>
              <a:spLocks noChangeArrowheads="1"/>
            </p:cNvSpPr>
            <p:nvPr/>
          </p:nvSpPr>
          <p:spPr bwMode="auto">
            <a:xfrm>
              <a:off x="4757" y="2599"/>
              <a:ext cx="415"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METERS</a:t>
              </a:r>
            </a:p>
          </p:txBody>
        </p:sp>
        <p:sp>
          <p:nvSpPr>
            <p:cNvPr id="144429" name="Rectangle 43"/>
            <p:cNvSpPr>
              <a:spLocks noChangeArrowheads="1"/>
            </p:cNvSpPr>
            <p:nvPr/>
          </p:nvSpPr>
          <p:spPr bwMode="auto">
            <a:xfrm>
              <a:off x="479" y="2236"/>
              <a:ext cx="270" cy="1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67000"/>
                </a:spcAft>
                <a:buSzTx/>
                <a:buFontTx/>
                <a:buNone/>
              </a:pPr>
              <a:r>
                <a:rPr lang="en-US" altLang="en-US" sz="1000" i="1">
                  <a:latin typeface="Arial" panose="020B0604020202020204" pitchFamily="34" charset="0"/>
                </a:rPr>
                <a:t>1000</a:t>
              </a:r>
            </a:p>
          </p:txBody>
        </p:sp>
      </p:grpSp>
      <p:sp>
        <p:nvSpPr>
          <p:cNvPr id="983084" name="Text Box 44"/>
          <p:cNvSpPr txBox="1">
            <a:spLocks noChangeArrowheads="1"/>
          </p:cNvSpPr>
          <p:nvPr/>
        </p:nvSpPr>
        <p:spPr bwMode="auto">
          <a:xfrm>
            <a:off x="3505200" y="4724400"/>
            <a:ext cx="2182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a:t>3350 meters</a:t>
            </a:r>
          </a:p>
        </p:txBody>
      </p:sp>
      <p:sp>
        <p:nvSpPr>
          <p:cNvPr id="144389" name="Rectangle 45"/>
          <p:cNvSpPr>
            <a:spLocks noGrp="1" noChangeArrowheads="1"/>
          </p:cNvSpPr>
          <p:nvPr>
            <p:ph type="title"/>
          </p:nvPr>
        </p:nvSpPr>
        <p:spPr/>
        <p:txBody>
          <a:bodyPr/>
          <a:lstStyle/>
          <a:p>
            <a:r>
              <a:rPr lang="en-US" altLang="en-US" smtClean="0"/>
              <a:t>Example:</a:t>
            </a:r>
          </a:p>
        </p:txBody>
      </p:sp>
      <p:grpSp>
        <p:nvGrpSpPr>
          <p:cNvPr id="144390" name="Group 48"/>
          <p:cNvGrpSpPr>
            <a:grpSpLocks/>
          </p:cNvGrpSpPr>
          <p:nvPr/>
        </p:nvGrpSpPr>
        <p:grpSpPr bwMode="auto">
          <a:xfrm>
            <a:off x="1295400" y="3581400"/>
            <a:ext cx="4876800" cy="685800"/>
            <a:chOff x="1319" y="1920"/>
            <a:chExt cx="3072" cy="432"/>
          </a:xfrm>
        </p:grpSpPr>
        <p:sp>
          <p:nvSpPr>
            <p:cNvPr id="144391" name="Rectangle 49"/>
            <p:cNvSpPr>
              <a:spLocks noChangeArrowheads="1"/>
            </p:cNvSpPr>
            <p:nvPr/>
          </p:nvSpPr>
          <p:spPr bwMode="auto">
            <a:xfrm rot="-7993">
              <a:off x="1319" y="1920"/>
              <a:ext cx="3072" cy="43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p>
          </p:txBody>
        </p:sp>
        <p:sp>
          <p:nvSpPr>
            <p:cNvPr id="144392" name="Line 50"/>
            <p:cNvSpPr>
              <a:spLocks noChangeShapeType="1"/>
            </p:cNvSpPr>
            <p:nvPr/>
          </p:nvSpPr>
          <p:spPr bwMode="auto">
            <a:xfrm rot="1508396">
              <a:off x="4080" y="1952"/>
              <a:ext cx="96" cy="192"/>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3" name="Line 51"/>
            <p:cNvSpPr>
              <a:spLocks noChangeShapeType="1"/>
            </p:cNvSpPr>
            <p:nvPr/>
          </p:nvSpPr>
          <p:spPr bwMode="auto">
            <a:xfrm rot="1508396">
              <a:off x="1392" y="1968"/>
              <a:ext cx="96" cy="192"/>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84"/>
                                        </p:tgtEl>
                                        <p:attrNameLst>
                                          <p:attrName>style.visibility</p:attrName>
                                        </p:attrNameLst>
                                      </p:cBhvr>
                                      <p:to>
                                        <p:strVal val="visible"/>
                                      </p:to>
                                    </p:set>
                                    <p:animEffect transition="in" filter="blinds(horizontal)">
                                      <p:cBhvr>
                                        <p:cTn id="7" dur="500"/>
                                        <p:tgtEl>
                                          <p:spTgt spid="98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15963" y="1446213"/>
            <a:ext cx="77120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800" b="1"/>
              <a:t>HILL:  </a:t>
            </a:r>
            <a:r>
              <a:rPr lang="en-US" altLang="en-US" sz="2800"/>
              <a:t>AN AREA OF HIGH GROUND.  FROM</a:t>
            </a:r>
          </a:p>
          <a:p>
            <a:pPr>
              <a:spcBef>
                <a:spcPct val="0"/>
              </a:spcBef>
              <a:buSzTx/>
              <a:buFontTx/>
              <a:buNone/>
            </a:pPr>
            <a:r>
              <a:rPr lang="en-US" altLang="en-US" sz="2800"/>
              <a:t>A HILLTOP, THE GROUND SLOPES  DOWN IN </a:t>
            </a:r>
          </a:p>
          <a:p>
            <a:pPr>
              <a:spcBef>
                <a:spcPct val="0"/>
              </a:spcBef>
              <a:buSzTx/>
              <a:buFontTx/>
              <a:buNone/>
            </a:pPr>
            <a:r>
              <a:rPr lang="en-US" altLang="en-US" sz="2800"/>
              <a:t>ALL DIRECTIONS.</a:t>
            </a:r>
          </a:p>
        </p:txBody>
      </p:sp>
      <p:pic>
        <p:nvPicPr>
          <p:cNvPr id="158723" name="Picture 3" descr="fig1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3048000"/>
            <a:ext cx="69342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3"/>
                                        </p:tgtEl>
                                        <p:attrNameLst>
                                          <p:attrName>style.visibility</p:attrName>
                                        </p:attrNameLst>
                                      </p:cBhvr>
                                      <p:to>
                                        <p:strVal val="visible"/>
                                      </p:to>
                                    </p:set>
                                    <p:anim calcmode="lin" valueType="num">
                                      <p:cBhvr additive="base">
                                        <p:cTn id="7" dur="500" fill="hold"/>
                                        <p:tgtEl>
                                          <p:spTgt spid="158723"/>
                                        </p:tgtEl>
                                        <p:attrNameLst>
                                          <p:attrName>ppt_x</p:attrName>
                                        </p:attrNameLst>
                                      </p:cBhvr>
                                      <p:tavLst>
                                        <p:tav tm="0">
                                          <p:val>
                                            <p:strVal val="#ppt_x"/>
                                          </p:val>
                                        </p:tav>
                                        <p:tav tm="100000">
                                          <p:val>
                                            <p:strVal val="#ppt_x"/>
                                          </p:val>
                                        </p:tav>
                                      </p:tavLst>
                                    </p:anim>
                                    <p:anim calcmode="lin" valueType="num">
                                      <p:cBhvr additive="base">
                                        <p:cTn id="8" dur="500" fill="hold"/>
                                        <p:tgtEl>
                                          <p:spTgt spid="158723"/>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2438400" y="0"/>
            <a:ext cx="336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000" b="1">
                <a:solidFill>
                  <a:srgbClr val="FF0000"/>
                </a:solidFill>
              </a:rPr>
              <a:t>CURVED-LINE DISTANCE</a:t>
            </a:r>
          </a:p>
        </p:txBody>
      </p:sp>
      <p:sp>
        <p:nvSpPr>
          <p:cNvPr id="145411" name="Text Box 3"/>
          <p:cNvSpPr txBox="1">
            <a:spLocks noChangeArrowheads="1"/>
          </p:cNvSpPr>
          <p:nvPr/>
        </p:nvSpPr>
        <p:spPr bwMode="auto">
          <a:xfrm>
            <a:off x="2895600" y="95885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600" b="1"/>
          </a:p>
        </p:txBody>
      </p:sp>
      <p:sp>
        <p:nvSpPr>
          <p:cNvPr id="985092" name="Text Box 4"/>
          <p:cNvSpPr txBox="1">
            <a:spLocks noChangeArrowheads="1"/>
          </p:cNvSpPr>
          <p:nvPr/>
        </p:nvSpPr>
        <p:spPr bwMode="auto">
          <a:xfrm>
            <a:off x="304800" y="1928813"/>
            <a:ext cx="86106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a:t>To measure distance along a road, stream, or other curved line, the straight edge of a piece of paper is used. In order to avoid confusion concerning the point to begin measuring from and the ending point, an eight-digit coordinate should be given for both the starting and ending points. Place a tick mark on the paper and map at the beginning point from which the curved line is to be measured. Align the edge of the paper along a straight portion and make a tick mark on both map and paper when the edge of the paper leaves the straight portion of the line being measured.</a:t>
            </a:r>
          </a:p>
          <a:p>
            <a:pPr>
              <a:spcBef>
                <a:spcPct val="0"/>
              </a:spcBef>
              <a:buSzTx/>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85092"/>
                                        </p:tgtEl>
                                        <p:attrNameLst>
                                          <p:attrName>style.visibility</p:attrName>
                                        </p:attrNameLst>
                                      </p:cBhvr>
                                      <p:to>
                                        <p:strVal val="visible"/>
                                      </p:to>
                                    </p:set>
                                    <p:animEffect transition="in" filter="box(in)">
                                      <p:cBhvr>
                                        <p:cTn id="7" dur="500"/>
                                        <p:tgtEl>
                                          <p:spTgt spid="985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2438400" y="0"/>
            <a:ext cx="336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000" b="1">
                <a:solidFill>
                  <a:srgbClr val="FF0000"/>
                </a:solidFill>
              </a:rPr>
              <a:t>CURVED-LINE DISTANCE</a:t>
            </a:r>
          </a:p>
        </p:txBody>
      </p:sp>
      <p:sp>
        <p:nvSpPr>
          <p:cNvPr id="146435" name="Text Box 3"/>
          <p:cNvSpPr txBox="1">
            <a:spLocks noChangeArrowheads="1"/>
          </p:cNvSpPr>
          <p:nvPr/>
        </p:nvSpPr>
        <p:spPr bwMode="auto">
          <a:xfrm>
            <a:off x="2895600" y="95885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600" b="1"/>
          </a:p>
        </p:txBody>
      </p:sp>
      <p:sp>
        <p:nvSpPr>
          <p:cNvPr id="146436" name="Rectangle 4"/>
          <p:cNvSpPr>
            <a:spLocks noChangeArrowheads="1"/>
          </p:cNvSpPr>
          <p:nvPr/>
        </p:nvSpPr>
        <p:spPr bwMode="auto">
          <a:xfrm>
            <a:off x="21717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pic>
        <p:nvPicPr>
          <p:cNvPr id="146437" name="Picture 5" descr="Figure 5-5.  Measuring a curved line."/>
          <p:cNvPicPr>
            <a:picLocks noChangeAspect="1" noChangeArrowheads="1"/>
          </p:cNvPicPr>
          <p:nvPr/>
        </p:nvPicPr>
        <p:blipFill>
          <a:blip r:embed="rId2" r:link="rId3">
            <a:extLst>
              <a:ext uri="{28A0092B-C50C-407E-A947-70E740481C1C}">
                <a14:useLocalDpi xmlns:a14="http://schemas.microsoft.com/office/drawing/2010/main" val="0"/>
              </a:ext>
            </a:extLst>
          </a:blip>
          <a:srcRect b="66133"/>
          <a:stretch>
            <a:fillRect/>
          </a:stretch>
        </p:blipFill>
        <p:spPr bwMode="auto">
          <a:xfrm>
            <a:off x="304800" y="1470025"/>
            <a:ext cx="84582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2438400" y="0"/>
            <a:ext cx="336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000" b="1">
                <a:solidFill>
                  <a:srgbClr val="FF0000"/>
                </a:solidFill>
              </a:rPr>
              <a:t>CURVED-LINE DISTANCE</a:t>
            </a:r>
          </a:p>
        </p:txBody>
      </p:sp>
      <p:sp>
        <p:nvSpPr>
          <p:cNvPr id="147459" name="Text Box 3"/>
          <p:cNvSpPr txBox="1">
            <a:spLocks noChangeArrowheads="1"/>
          </p:cNvSpPr>
          <p:nvPr/>
        </p:nvSpPr>
        <p:spPr bwMode="auto">
          <a:xfrm>
            <a:off x="2895600" y="95885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600" b="1"/>
          </a:p>
        </p:txBody>
      </p:sp>
      <p:sp>
        <p:nvSpPr>
          <p:cNvPr id="992260" name="Text Box 4"/>
          <p:cNvSpPr txBox="1">
            <a:spLocks noChangeArrowheads="1"/>
          </p:cNvSpPr>
          <p:nvPr/>
        </p:nvSpPr>
        <p:spPr bwMode="auto">
          <a:xfrm>
            <a:off x="304800" y="1800225"/>
            <a:ext cx="86106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a:t>Keeping both tick marks together (on paper and map), place the point of the pencil close to the edge of the paper on the tick mark to hold it in place and pivot the paper until another straight portion of the curved line is aligned with the edge of the paper. Continue in this manner until the measurement is completed.</a:t>
            </a:r>
          </a:p>
          <a:p>
            <a:pPr>
              <a:spcBef>
                <a:spcPct val="0"/>
              </a:spcBef>
              <a:buSzTx/>
              <a:buFontTx/>
              <a:buNone/>
            </a:pP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2260"/>
                                        </p:tgtEl>
                                        <p:attrNameLst>
                                          <p:attrName>style.visibility</p:attrName>
                                        </p:attrNameLst>
                                      </p:cBhvr>
                                      <p:to>
                                        <p:strVal val="visible"/>
                                      </p:to>
                                    </p:set>
                                    <p:animEffect transition="in" filter="box(in)">
                                      <p:cBhvr>
                                        <p:cTn id="7" dur="500"/>
                                        <p:tgtEl>
                                          <p:spTgt spid="992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60"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2438400" y="0"/>
            <a:ext cx="336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000" b="1">
                <a:solidFill>
                  <a:srgbClr val="FF0000"/>
                </a:solidFill>
              </a:rPr>
              <a:t>CURVED-LINE DISTANCE</a:t>
            </a:r>
          </a:p>
        </p:txBody>
      </p:sp>
      <p:sp>
        <p:nvSpPr>
          <p:cNvPr id="148483" name="Text Box 3"/>
          <p:cNvSpPr txBox="1">
            <a:spLocks noChangeArrowheads="1"/>
          </p:cNvSpPr>
          <p:nvPr/>
        </p:nvSpPr>
        <p:spPr bwMode="auto">
          <a:xfrm>
            <a:off x="2895600" y="95885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600" b="1"/>
          </a:p>
        </p:txBody>
      </p:sp>
      <p:sp>
        <p:nvSpPr>
          <p:cNvPr id="148484" name="Rectangle 4"/>
          <p:cNvSpPr>
            <a:spLocks noChangeArrowheads="1"/>
          </p:cNvSpPr>
          <p:nvPr/>
        </p:nvSpPr>
        <p:spPr bwMode="auto">
          <a:xfrm>
            <a:off x="217170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pic>
        <p:nvPicPr>
          <p:cNvPr id="148485" name="Picture 5" descr="Figure 5-5.  Measuring a curved line."/>
          <p:cNvPicPr>
            <a:picLocks noChangeAspect="1" noChangeArrowheads="1"/>
          </p:cNvPicPr>
          <p:nvPr/>
        </p:nvPicPr>
        <p:blipFill>
          <a:blip r:embed="rId2" r:link="rId3">
            <a:extLst>
              <a:ext uri="{28A0092B-C50C-407E-A947-70E740481C1C}">
                <a14:useLocalDpi xmlns:a14="http://schemas.microsoft.com/office/drawing/2010/main" val="0"/>
              </a:ext>
            </a:extLst>
          </a:blip>
          <a:srcRect t="35168" b="17929"/>
          <a:stretch>
            <a:fillRect/>
          </a:stretch>
        </p:blipFill>
        <p:spPr bwMode="auto">
          <a:xfrm>
            <a:off x="1143000" y="990600"/>
            <a:ext cx="6705600"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438400" y="0"/>
            <a:ext cx="336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000" b="1">
                <a:solidFill>
                  <a:srgbClr val="FF0000"/>
                </a:solidFill>
              </a:rPr>
              <a:t>CURVED-LINE DISTANCE</a:t>
            </a:r>
          </a:p>
        </p:txBody>
      </p:sp>
      <p:sp>
        <p:nvSpPr>
          <p:cNvPr id="149507" name="Text Box 3"/>
          <p:cNvSpPr txBox="1">
            <a:spLocks noChangeArrowheads="1"/>
          </p:cNvSpPr>
          <p:nvPr/>
        </p:nvSpPr>
        <p:spPr bwMode="auto">
          <a:xfrm>
            <a:off x="2895600" y="95885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600" b="1"/>
          </a:p>
        </p:txBody>
      </p:sp>
      <p:sp>
        <p:nvSpPr>
          <p:cNvPr id="994308" name="Text Box 4"/>
          <p:cNvSpPr txBox="1">
            <a:spLocks noChangeArrowheads="1"/>
          </p:cNvSpPr>
          <p:nvPr/>
        </p:nvSpPr>
        <p:spPr bwMode="auto">
          <a:xfrm>
            <a:off x="304800" y="1098550"/>
            <a:ext cx="86106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a:t>When you have completed measuring the distance, move the paper to the graphic scale to determine the ground distance. The only tick marks you will be measuring the distance between are tick marks (a) and (b). The tick marks in between are not used. </a:t>
            </a:r>
          </a:p>
        </p:txBody>
      </p:sp>
      <p:sp>
        <p:nvSpPr>
          <p:cNvPr id="149509" name="Rectangle 5"/>
          <p:cNvSpPr>
            <a:spLocks noChangeArrowheads="1"/>
          </p:cNvSpPr>
          <p:nvPr/>
        </p:nvSpPr>
        <p:spPr bwMode="auto">
          <a:xfrm>
            <a:off x="2171700"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pic>
        <p:nvPicPr>
          <p:cNvPr id="994310" name="Picture 6" descr="Figure 5-5.  Measuring a curved line."/>
          <p:cNvPicPr>
            <a:picLocks noChangeAspect="1" noChangeArrowheads="1"/>
          </p:cNvPicPr>
          <p:nvPr/>
        </p:nvPicPr>
        <p:blipFill>
          <a:blip r:embed="rId2" r:link="rId3">
            <a:extLst>
              <a:ext uri="{28A0092B-C50C-407E-A947-70E740481C1C}">
                <a14:useLocalDpi xmlns:a14="http://schemas.microsoft.com/office/drawing/2010/main" val="0"/>
              </a:ext>
            </a:extLst>
          </a:blip>
          <a:srcRect t="80759"/>
          <a:stretch>
            <a:fillRect/>
          </a:stretch>
        </p:blipFill>
        <p:spPr bwMode="auto">
          <a:xfrm>
            <a:off x="152400" y="3627438"/>
            <a:ext cx="87630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4308"/>
                                        </p:tgtEl>
                                        <p:attrNameLst>
                                          <p:attrName>style.visibility</p:attrName>
                                        </p:attrNameLst>
                                      </p:cBhvr>
                                      <p:to>
                                        <p:strVal val="visible"/>
                                      </p:to>
                                    </p:set>
                                    <p:animEffect transition="in" filter="box(in)">
                                      <p:cBhvr>
                                        <p:cTn id="7" dur="500"/>
                                        <p:tgtEl>
                                          <p:spTgt spid="994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94310"/>
                                        </p:tgtEl>
                                        <p:attrNameLst>
                                          <p:attrName>style.visibility</p:attrName>
                                        </p:attrNameLst>
                                      </p:cBhvr>
                                      <p:to>
                                        <p:strVal val="visible"/>
                                      </p:to>
                                    </p:set>
                                    <p:animEffect transition="in" filter="box(in)">
                                      <p:cBhvr>
                                        <p:cTn id="12" dur="500"/>
                                        <p:tgtEl>
                                          <p:spTgt spid="9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152400"/>
            <a:ext cx="7772400" cy="685800"/>
          </a:xfrm>
        </p:spPr>
        <p:txBody>
          <a:bodyPr/>
          <a:lstStyle/>
          <a:p>
            <a:r>
              <a:rPr lang="en-US" altLang="en-US" sz="4000" b="1" u="sng" smtClean="0"/>
              <a:t>Check on Learning</a:t>
            </a:r>
          </a:p>
        </p:txBody>
      </p:sp>
      <p:sp>
        <p:nvSpPr>
          <p:cNvPr id="721923" name="Rectangle 3"/>
          <p:cNvSpPr>
            <a:spLocks noGrp="1" noChangeArrowheads="1"/>
          </p:cNvSpPr>
          <p:nvPr>
            <p:ph idx="1"/>
          </p:nvPr>
        </p:nvSpPr>
        <p:spPr>
          <a:xfrm>
            <a:off x="152400" y="1295400"/>
            <a:ext cx="8839200" cy="5486400"/>
          </a:xfrm>
        </p:spPr>
        <p:txBody>
          <a:bodyPr/>
          <a:lstStyle/>
          <a:p>
            <a:pPr marL="609600" indent="-609600">
              <a:lnSpc>
                <a:spcPct val="90000"/>
              </a:lnSpc>
              <a:buFontTx/>
              <a:buAutoNum type="arabicPeriod"/>
            </a:pPr>
            <a:r>
              <a:rPr lang="en-US" altLang="en-US" sz="2400" smtClean="0"/>
              <a:t>Where can you find the Countour Interval on the Map?</a:t>
            </a:r>
          </a:p>
          <a:p>
            <a:pPr marL="609600" indent="-609600">
              <a:lnSpc>
                <a:spcPct val="90000"/>
              </a:lnSpc>
              <a:buFontTx/>
              <a:buNone/>
            </a:pPr>
            <a:r>
              <a:rPr lang="en-US" altLang="en-US" sz="2400" smtClean="0"/>
              <a:t>	</a:t>
            </a:r>
            <a:r>
              <a:rPr lang="en-US" altLang="en-US" sz="2800" b="1" i="1" smtClean="0">
                <a:solidFill>
                  <a:srgbClr val="FF0000"/>
                </a:solidFill>
              </a:rPr>
              <a:t>The Marginal Information</a:t>
            </a:r>
          </a:p>
          <a:p>
            <a:pPr marL="609600" indent="-609600">
              <a:lnSpc>
                <a:spcPct val="90000"/>
              </a:lnSpc>
              <a:buFontTx/>
              <a:buAutoNum type="arabicPeriod" startAt="2"/>
            </a:pPr>
            <a:r>
              <a:rPr lang="en-US" altLang="en-US" sz="2400" smtClean="0"/>
              <a:t>How can you determine the elevation to the bottom of a depression?</a:t>
            </a:r>
          </a:p>
          <a:p>
            <a:pPr marL="609600" indent="-609600">
              <a:lnSpc>
                <a:spcPct val="90000"/>
              </a:lnSpc>
              <a:buFontTx/>
              <a:buNone/>
            </a:pPr>
            <a:r>
              <a:rPr lang="en-US" altLang="en-US" sz="2400" smtClean="0"/>
              <a:t>	</a:t>
            </a:r>
            <a:r>
              <a:rPr lang="en-US" altLang="en-US" sz="2800" b="1" i="1" smtClean="0">
                <a:solidFill>
                  <a:srgbClr val="FF0000"/>
                </a:solidFill>
              </a:rPr>
              <a:t>Subtract ½ the contour interval from the value of the lowest contour line before the depression.</a:t>
            </a:r>
          </a:p>
          <a:p>
            <a:pPr marL="609600" indent="-609600">
              <a:lnSpc>
                <a:spcPct val="90000"/>
              </a:lnSpc>
              <a:buFontTx/>
              <a:buAutoNum type="arabicPeriod" startAt="3"/>
            </a:pPr>
            <a:r>
              <a:rPr lang="en-US" altLang="en-US" sz="2400" smtClean="0"/>
              <a:t>How are Spot Elevations represented on a Military Map?</a:t>
            </a:r>
          </a:p>
          <a:p>
            <a:pPr marL="609600" indent="-609600">
              <a:lnSpc>
                <a:spcPct val="90000"/>
              </a:lnSpc>
              <a:buFontTx/>
              <a:buNone/>
            </a:pPr>
            <a:r>
              <a:rPr lang="en-US" altLang="en-US" sz="2400" smtClean="0"/>
              <a:t>	</a:t>
            </a:r>
            <a:r>
              <a:rPr lang="en-US" altLang="en-US" sz="2800" b="1" i="1" smtClean="0">
                <a:solidFill>
                  <a:srgbClr val="FF0000"/>
                </a:solidFill>
              </a:rPr>
              <a:t>Shown by a Brown X and are usually located at road junctions and on hilltops and other prominent terrain features.</a:t>
            </a:r>
          </a:p>
          <a:p>
            <a:pPr marL="609600" indent="-609600">
              <a:lnSpc>
                <a:spcPct val="90000"/>
              </a:lnSpc>
              <a:buFontTx/>
              <a:buAutoNum type="arabicPeriod" startAt="4"/>
            </a:pPr>
            <a:r>
              <a:rPr lang="en-US" altLang="en-US" sz="2400" smtClean="0"/>
              <a:t>How can you determine the elevation of a hilltop?</a:t>
            </a:r>
          </a:p>
          <a:p>
            <a:pPr marL="609600" indent="-609600">
              <a:lnSpc>
                <a:spcPct val="90000"/>
              </a:lnSpc>
              <a:buFontTx/>
              <a:buNone/>
            </a:pPr>
            <a:r>
              <a:rPr lang="en-US" altLang="en-US" sz="2400" smtClean="0"/>
              <a:t>	 </a:t>
            </a:r>
            <a:r>
              <a:rPr lang="en-US" altLang="en-US" sz="2800" b="1" i="1" smtClean="0">
                <a:solidFill>
                  <a:srgbClr val="FF0000"/>
                </a:solidFill>
              </a:rPr>
              <a:t>Add ½  the contour interval to the elevation of the last contour line.</a:t>
            </a:r>
            <a:r>
              <a:rPr lang="en-US" altLang="en-US" smtClean="0"/>
              <a:t> </a:t>
            </a:r>
            <a:r>
              <a:rPr lang="en-US" altLang="en-US" sz="2400" smtClean="0"/>
              <a:t>	</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1923">
                                            <p:txEl>
                                              <p:pRg st="1" end="1"/>
                                            </p:txEl>
                                          </p:spTgt>
                                        </p:tgtEl>
                                        <p:attrNameLst>
                                          <p:attrName>style.visibility</p:attrName>
                                        </p:attrNameLst>
                                      </p:cBhvr>
                                      <p:to>
                                        <p:strVal val="visible"/>
                                      </p:to>
                                    </p:set>
                                    <p:anim calcmode="lin" valueType="num">
                                      <p:cBhvr additive="base">
                                        <p:cTn id="7" dur="500" fill="hold"/>
                                        <p:tgtEl>
                                          <p:spTgt spid="7219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1923">
                                            <p:txEl>
                                              <p:pRg st="3" end="3"/>
                                            </p:txEl>
                                          </p:spTgt>
                                        </p:tgtEl>
                                        <p:attrNameLst>
                                          <p:attrName>style.visibility</p:attrName>
                                        </p:attrNameLst>
                                      </p:cBhvr>
                                      <p:to>
                                        <p:strVal val="visible"/>
                                      </p:to>
                                    </p:set>
                                    <p:anim calcmode="lin" valueType="num">
                                      <p:cBhvr additive="base">
                                        <p:cTn id="13" dur="500" fill="hold"/>
                                        <p:tgtEl>
                                          <p:spTgt spid="7219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21923">
                                            <p:txEl>
                                              <p:pRg st="5" end="5"/>
                                            </p:txEl>
                                          </p:spTgt>
                                        </p:tgtEl>
                                        <p:attrNameLst>
                                          <p:attrName>style.visibility</p:attrName>
                                        </p:attrNameLst>
                                      </p:cBhvr>
                                      <p:to>
                                        <p:strVal val="visible"/>
                                      </p:to>
                                    </p:set>
                                    <p:anim calcmode="lin" valueType="num">
                                      <p:cBhvr additive="base">
                                        <p:cTn id="19" dur="500" fill="hold"/>
                                        <p:tgtEl>
                                          <p:spTgt spid="72192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19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21923">
                                            <p:txEl>
                                              <p:pRg st="7" end="7"/>
                                            </p:txEl>
                                          </p:spTgt>
                                        </p:tgtEl>
                                        <p:attrNameLst>
                                          <p:attrName>style.visibility</p:attrName>
                                        </p:attrNameLst>
                                      </p:cBhvr>
                                      <p:to>
                                        <p:strVal val="visible"/>
                                      </p:to>
                                    </p:set>
                                    <p:anim calcmode="lin" valueType="num">
                                      <p:cBhvr additive="base">
                                        <p:cTn id="25" dur="500" fill="hold"/>
                                        <p:tgtEl>
                                          <p:spTgt spid="72192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19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457200" y="533400"/>
            <a:ext cx="7924800"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b="1">
                <a:solidFill>
                  <a:schemeClr val="tx2"/>
                </a:solidFill>
              </a:rPr>
              <a:t>DETERMINING ELEVATION</a:t>
            </a:r>
            <a:br>
              <a:rPr lang="en-US" altLang="en-US" b="1">
                <a:solidFill>
                  <a:schemeClr val="tx2"/>
                </a:solidFill>
              </a:rPr>
            </a:br>
            <a:r>
              <a:rPr lang="en-US" altLang="en-US" b="1">
                <a:solidFill>
                  <a:schemeClr val="tx2"/>
                </a:solidFill>
              </a:rPr>
              <a:t>CONTOUR INTERVAL IS 20M</a:t>
            </a:r>
          </a:p>
        </p:txBody>
      </p:sp>
      <p:sp>
        <p:nvSpPr>
          <p:cNvPr id="151555" name="Freeform 3"/>
          <p:cNvSpPr>
            <a:spLocks/>
          </p:cNvSpPr>
          <p:nvPr/>
        </p:nvSpPr>
        <p:spPr bwMode="auto">
          <a:xfrm>
            <a:off x="909638" y="1760538"/>
            <a:ext cx="1784350" cy="1460500"/>
          </a:xfrm>
          <a:custGeom>
            <a:avLst/>
            <a:gdLst>
              <a:gd name="T0" fmla="*/ 1711186888 w 1124"/>
              <a:gd name="T1" fmla="*/ 2147483646 h 920"/>
              <a:gd name="T2" fmla="*/ 1890117188 w 1124"/>
              <a:gd name="T3" fmla="*/ 2147483646 h 920"/>
              <a:gd name="T4" fmla="*/ 2038807200 w 1124"/>
              <a:gd name="T5" fmla="*/ 2048887825 h 920"/>
              <a:gd name="T6" fmla="*/ 2147483646 w 1124"/>
              <a:gd name="T7" fmla="*/ 1910278438 h 920"/>
              <a:gd name="T8" fmla="*/ 2147483646 w 1124"/>
              <a:gd name="T9" fmla="*/ 1769149688 h 920"/>
              <a:gd name="T10" fmla="*/ 2147483646 w 1124"/>
              <a:gd name="T11" fmla="*/ 1628020938 h 920"/>
              <a:gd name="T12" fmla="*/ 2147483646 w 1124"/>
              <a:gd name="T13" fmla="*/ 1456650313 h 920"/>
              <a:gd name="T14" fmla="*/ 2147483646 w 1124"/>
              <a:gd name="T15" fmla="*/ 1315521563 h 920"/>
              <a:gd name="T16" fmla="*/ 2147483646 w 1124"/>
              <a:gd name="T17" fmla="*/ 1169352500 h 920"/>
              <a:gd name="T18" fmla="*/ 2147483646 w 1124"/>
              <a:gd name="T19" fmla="*/ 947578750 h 920"/>
              <a:gd name="T20" fmla="*/ 2147483646 w 1124"/>
              <a:gd name="T21" fmla="*/ 725805000 h 920"/>
              <a:gd name="T22" fmla="*/ 2147483646 w 1124"/>
              <a:gd name="T23" fmla="*/ 574595625 h 920"/>
              <a:gd name="T24" fmla="*/ 2147483646 w 1124"/>
              <a:gd name="T25" fmla="*/ 415826575 h 920"/>
              <a:gd name="T26" fmla="*/ 2147483646 w 1124"/>
              <a:gd name="T27" fmla="*/ 277217188 h 920"/>
              <a:gd name="T28" fmla="*/ 2147483646 w 1124"/>
              <a:gd name="T29" fmla="*/ 186491563 h 920"/>
              <a:gd name="T30" fmla="*/ 2147483646 w 1124"/>
              <a:gd name="T31" fmla="*/ 118448138 h 920"/>
              <a:gd name="T32" fmla="*/ 1978323450 w 1124"/>
              <a:gd name="T33" fmla="*/ 78125638 h 920"/>
              <a:gd name="T34" fmla="*/ 1784270625 w 1124"/>
              <a:gd name="T35" fmla="*/ 65524063 h 920"/>
              <a:gd name="T36" fmla="*/ 1590219388 w 1124"/>
              <a:gd name="T37" fmla="*/ 47883763 h 920"/>
              <a:gd name="T38" fmla="*/ 1398687513 w 1124"/>
              <a:gd name="T39" fmla="*/ 32762825 h 920"/>
              <a:gd name="T40" fmla="*/ 1202115325 w 1124"/>
              <a:gd name="T41" fmla="*/ 17641888 h 920"/>
              <a:gd name="T42" fmla="*/ 1010583450 w 1124"/>
              <a:gd name="T43" fmla="*/ 0 h 920"/>
              <a:gd name="T44" fmla="*/ 808970950 w 1124"/>
              <a:gd name="T45" fmla="*/ 35282188 h 920"/>
              <a:gd name="T46" fmla="*/ 599797188 w 1124"/>
              <a:gd name="T47" fmla="*/ 118448138 h 920"/>
              <a:gd name="T48" fmla="*/ 451108763 w 1124"/>
              <a:gd name="T49" fmla="*/ 257055938 h 920"/>
              <a:gd name="T50" fmla="*/ 297378438 w 1124"/>
              <a:gd name="T51" fmla="*/ 395665325 h 920"/>
              <a:gd name="T52" fmla="*/ 246975313 w 1124"/>
              <a:gd name="T53" fmla="*/ 541834388 h 920"/>
              <a:gd name="T54" fmla="*/ 163810950 w 1124"/>
              <a:gd name="T55" fmla="*/ 685482500 h 920"/>
              <a:gd name="T56" fmla="*/ 110886875 w 1124"/>
              <a:gd name="T57" fmla="*/ 834172513 h 920"/>
              <a:gd name="T58" fmla="*/ 55443438 w 1124"/>
              <a:gd name="T59" fmla="*/ 1005543138 h 920"/>
              <a:gd name="T60" fmla="*/ 32762825 w 1124"/>
              <a:gd name="T61" fmla="*/ 1156752513 h 920"/>
              <a:gd name="T62" fmla="*/ 10080625 w 1124"/>
              <a:gd name="T63" fmla="*/ 1307961888 h 920"/>
              <a:gd name="T64" fmla="*/ 20161250 w 1124"/>
              <a:gd name="T65" fmla="*/ 1507053438 h 920"/>
              <a:gd name="T66" fmla="*/ 27722513 w 1124"/>
              <a:gd name="T67" fmla="*/ 1683464375 h 920"/>
              <a:gd name="T68" fmla="*/ 133569075 w 1124"/>
              <a:gd name="T69" fmla="*/ 1844754375 h 920"/>
              <a:gd name="T70" fmla="*/ 279738138 w 1124"/>
              <a:gd name="T71" fmla="*/ 1980842813 h 920"/>
              <a:gd name="T72" fmla="*/ 466229700 w 1124"/>
              <a:gd name="T73" fmla="*/ 2046366875 h 920"/>
              <a:gd name="T74" fmla="*/ 650200313 w 1124"/>
              <a:gd name="T75" fmla="*/ 2147483646 h 920"/>
              <a:gd name="T76" fmla="*/ 834172513 w 1124"/>
              <a:gd name="T77" fmla="*/ 2147483646 h 9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24" h="920">
                <a:moveTo>
                  <a:pt x="638" y="919"/>
                </a:moveTo>
                <a:lnTo>
                  <a:pt x="679" y="912"/>
                </a:lnTo>
                <a:lnTo>
                  <a:pt x="720" y="897"/>
                </a:lnTo>
                <a:lnTo>
                  <a:pt x="750" y="868"/>
                </a:lnTo>
                <a:lnTo>
                  <a:pt x="780" y="841"/>
                </a:lnTo>
                <a:lnTo>
                  <a:pt x="809" y="813"/>
                </a:lnTo>
                <a:lnTo>
                  <a:pt x="853" y="786"/>
                </a:lnTo>
                <a:lnTo>
                  <a:pt x="881" y="758"/>
                </a:lnTo>
                <a:lnTo>
                  <a:pt x="898" y="730"/>
                </a:lnTo>
                <a:lnTo>
                  <a:pt x="928" y="702"/>
                </a:lnTo>
                <a:lnTo>
                  <a:pt x="945" y="674"/>
                </a:lnTo>
                <a:lnTo>
                  <a:pt x="974" y="646"/>
                </a:lnTo>
                <a:lnTo>
                  <a:pt x="993" y="617"/>
                </a:lnTo>
                <a:lnTo>
                  <a:pt x="1010" y="578"/>
                </a:lnTo>
                <a:lnTo>
                  <a:pt x="1027" y="550"/>
                </a:lnTo>
                <a:lnTo>
                  <a:pt x="1043" y="522"/>
                </a:lnTo>
                <a:lnTo>
                  <a:pt x="1049" y="492"/>
                </a:lnTo>
                <a:lnTo>
                  <a:pt x="1064" y="464"/>
                </a:lnTo>
                <a:lnTo>
                  <a:pt x="1069" y="435"/>
                </a:lnTo>
                <a:lnTo>
                  <a:pt x="1090" y="376"/>
                </a:lnTo>
                <a:lnTo>
                  <a:pt x="1097" y="317"/>
                </a:lnTo>
                <a:lnTo>
                  <a:pt x="1114" y="288"/>
                </a:lnTo>
                <a:lnTo>
                  <a:pt x="1119" y="258"/>
                </a:lnTo>
                <a:lnTo>
                  <a:pt x="1123" y="228"/>
                </a:lnTo>
                <a:lnTo>
                  <a:pt x="1100" y="196"/>
                </a:lnTo>
                <a:lnTo>
                  <a:pt x="1080" y="165"/>
                </a:lnTo>
                <a:lnTo>
                  <a:pt x="1043" y="142"/>
                </a:lnTo>
                <a:lnTo>
                  <a:pt x="1022" y="110"/>
                </a:lnTo>
                <a:lnTo>
                  <a:pt x="985" y="98"/>
                </a:lnTo>
                <a:lnTo>
                  <a:pt x="949" y="74"/>
                </a:lnTo>
                <a:lnTo>
                  <a:pt x="899" y="60"/>
                </a:lnTo>
                <a:lnTo>
                  <a:pt x="861" y="47"/>
                </a:lnTo>
                <a:lnTo>
                  <a:pt x="825" y="35"/>
                </a:lnTo>
                <a:lnTo>
                  <a:pt x="785" y="31"/>
                </a:lnTo>
                <a:lnTo>
                  <a:pt x="747" y="28"/>
                </a:lnTo>
                <a:lnTo>
                  <a:pt x="708" y="26"/>
                </a:lnTo>
                <a:lnTo>
                  <a:pt x="670" y="22"/>
                </a:lnTo>
                <a:lnTo>
                  <a:pt x="631" y="19"/>
                </a:lnTo>
                <a:lnTo>
                  <a:pt x="593" y="16"/>
                </a:lnTo>
                <a:lnTo>
                  <a:pt x="555" y="13"/>
                </a:lnTo>
                <a:lnTo>
                  <a:pt x="517" y="9"/>
                </a:lnTo>
                <a:lnTo>
                  <a:pt x="477" y="7"/>
                </a:lnTo>
                <a:lnTo>
                  <a:pt x="439" y="3"/>
                </a:lnTo>
                <a:lnTo>
                  <a:pt x="401" y="0"/>
                </a:lnTo>
                <a:lnTo>
                  <a:pt x="361" y="7"/>
                </a:lnTo>
                <a:lnTo>
                  <a:pt x="321" y="14"/>
                </a:lnTo>
                <a:lnTo>
                  <a:pt x="279" y="30"/>
                </a:lnTo>
                <a:lnTo>
                  <a:pt x="238" y="47"/>
                </a:lnTo>
                <a:lnTo>
                  <a:pt x="196" y="74"/>
                </a:lnTo>
                <a:lnTo>
                  <a:pt x="179" y="102"/>
                </a:lnTo>
                <a:lnTo>
                  <a:pt x="149" y="129"/>
                </a:lnTo>
                <a:lnTo>
                  <a:pt x="118" y="157"/>
                </a:lnTo>
                <a:lnTo>
                  <a:pt x="116" y="188"/>
                </a:lnTo>
                <a:lnTo>
                  <a:pt x="98" y="215"/>
                </a:lnTo>
                <a:lnTo>
                  <a:pt x="82" y="244"/>
                </a:lnTo>
                <a:lnTo>
                  <a:pt x="65" y="272"/>
                </a:lnTo>
                <a:lnTo>
                  <a:pt x="48" y="302"/>
                </a:lnTo>
                <a:lnTo>
                  <a:pt x="44" y="331"/>
                </a:lnTo>
                <a:lnTo>
                  <a:pt x="27" y="360"/>
                </a:lnTo>
                <a:lnTo>
                  <a:pt x="22" y="399"/>
                </a:lnTo>
                <a:lnTo>
                  <a:pt x="17" y="429"/>
                </a:lnTo>
                <a:lnTo>
                  <a:pt x="13" y="459"/>
                </a:lnTo>
                <a:lnTo>
                  <a:pt x="10" y="488"/>
                </a:lnTo>
                <a:lnTo>
                  <a:pt x="4" y="519"/>
                </a:lnTo>
                <a:lnTo>
                  <a:pt x="0" y="559"/>
                </a:lnTo>
                <a:lnTo>
                  <a:pt x="8" y="598"/>
                </a:lnTo>
                <a:lnTo>
                  <a:pt x="15" y="638"/>
                </a:lnTo>
                <a:lnTo>
                  <a:pt x="11" y="668"/>
                </a:lnTo>
                <a:lnTo>
                  <a:pt x="32" y="700"/>
                </a:lnTo>
                <a:lnTo>
                  <a:pt x="53" y="732"/>
                </a:lnTo>
                <a:lnTo>
                  <a:pt x="89" y="756"/>
                </a:lnTo>
                <a:lnTo>
                  <a:pt x="111" y="786"/>
                </a:lnTo>
                <a:lnTo>
                  <a:pt x="149" y="800"/>
                </a:lnTo>
                <a:lnTo>
                  <a:pt x="185" y="812"/>
                </a:lnTo>
                <a:lnTo>
                  <a:pt x="221" y="835"/>
                </a:lnTo>
                <a:lnTo>
                  <a:pt x="258" y="859"/>
                </a:lnTo>
                <a:lnTo>
                  <a:pt x="293" y="881"/>
                </a:lnTo>
                <a:lnTo>
                  <a:pt x="331" y="894"/>
                </a:lnTo>
              </a:path>
            </a:pathLst>
          </a:custGeom>
          <a:noFill/>
          <a:ln w="508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6" name="Freeform 4"/>
          <p:cNvSpPr>
            <a:spLocks/>
          </p:cNvSpPr>
          <p:nvPr/>
        </p:nvSpPr>
        <p:spPr bwMode="auto">
          <a:xfrm>
            <a:off x="6743700" y="2038350"/>
            <a:ext cx="1322388" cy="668338"/>
          </a:xfrm>
          <a:custGeom>
            <a:avLst/>
            <a:gdLst>
              <a:gd name="T0" fmla="*/ 1582658723 w 833"/>
              <a:gd name="T1" fmla="*/ 1028224519 h 421"/>
              <a:gd name="T2" fmla="*/ 1691026277 w 833"/>
              <a:gd name="T3" fmla="*/ 1058466417 h 421"/>
              <a:gd name="T4" fmla="*/ 1801913194 w 833"/>
              <a:gd name="T5" fmla="*/ 1058466417 h 421"/>
              <a:gd name="T6" fmla="*/ 1912800111 w 833"/>
              <a:gd name="T7" fmla="*/ 1028224519 h 421"/>
              <a:gd name="T8" fmla="*/ 1985883876 w 833"/>
              <a:gd name="T9" fmla="*/ 937498826 h 421"/>
              <a:gd name="T10" fmla="*/ 2058969229 w 833"/>
              <a:gd name="T11" fmla="*/ 846773133 h 421"/>
              <a:gd name="T12" fmla="*/ 2096770793 w 833"/>
              <a:gd name="T13" fmla="*/ 756047441 h 421"/>
              <a:gd name="T14" fmla="*/ 2096770793 w 833"/>
              <a:gd name="T15" fmla="*/ 665321748 h 421"/>
              <a:gd name="T16" fmla="*/ 2096770793 w 833"/>
              <a:gd name="T17" fmla="*/ 544354157 h 421"/>
              <a:gd name="T18" fmla="*/ 2096770793 w 833"/>
              <a:gd name="T19" fmla="*/ 453628464 h 421"/>
              <a:gd name="T20" fmla="*/ 2023687028 w 833"/>
              <a:gd name="T21" fmla="*/ 362902771 h 421"/>
              <a:gd name="T22" fmla="*/ 1874996959 w 833"/>
              <a:gd name="T23" fmla="*/ 272177079 h 421"/>
              <a:gd name="T24" fmla="*/ 1801913194 w 833"/>
              <a:gd name="T25" fmla="*/ 181451386 h 421"/>
              <a:gd name="T26" fmla="*/ 1691026277 w 833"/>
              <a:gd name="T27" fmla="*/ 151209488 h 421"/>
              <a:gd name="T28" fmla="*/ 1433970242 w 833"/>
              <a:gd name="T29" fmla="*/ 90725693 h 421"/>
              <a:gd name="T30" fmla="*/ 1139111056 w 833"/>
              <a:gd name="T31" fmla="*/ 60483795 h 421"/>
              <a:gd name="T32" fmla="*/ 846772820 w 833"/>
              <a:gd name="T33" fmla="*/ 30241898 h 421"/>
              <a:gd name="T34" fmla="*/ 698084339 w 833"/>
              <a:gd name="T35" fmla="*/ 0 h 421"/>
              <a:gd name="T36" fmla="*/ 589716785 w 833"/>
              <a:gd name="T37" fmla="*/ 0 h 421"/>
              <a:gd name="T38" fmla="*/ 478829869 w 833"/>
              <a:gd name="T39" fmla="*/ 0 h 421"/>
              <a:gd name="T40" fmla="*/ 330141387 w 833"/>
              <a:gd name="T41" fmla="*/ 0 h 421"/>
              <a:gd name="T42" fmla="*/ 221773834 w 833"/>
              <a:gd name="T43" fmla="*/ 0 h 421"/>
              <a:gd name="T44" fmla="*/ 110886917 w 833"/>
              <a:gd name="T45" fmla="*/ 90725693 h 421"/>
              <a:gd name="T46" fmla="*/ 73085353 w 833"/>
              <a:gd name="T47" fmla="*/ 211693283 h 421"/>
              <a:gd name="T48" fmla="*/ 37803152 w 833"/>
              <a:gd name="T49" fmla="*/ 302418976 h 421"/>
              <a:gd name="T50" fmla="*/ 0 w 833"/>
              <a:gd name="T51" fmla="*/ 393144669 h 421"/>
              <a:gd name="T52" fmla="*/ 0 w 833"/>
              <a:gd name="T53" fmla="*/ 483870362 h 421"/>
              <a:gd name="T54" fmla="*/ 0 w 833"/>
              <a:gd name="T55" fmla="*/ 574596055 h 421"/>
              <a:gd name="T56" fmla="*/ 37803152 w 833"/>
              <a:gd name="T57" fmla="*/ 665321748 h 421"/>
              <a:gd name="T58" fmla="*/ 110886917 w 833"/>
              <a:gd name="T59" fmla="*/ 756047441 h 421"/>
              <a:gd name="T60" fmla="*/ 221773834 w 833"/>
              <a:gd name="T61" fmla="*/ 816531236 h 421"/>
              <a:gd name="T62" fmla="*/ 330141387 w 833"/>
              <a:gd name="T63" fmla="*/ 846773133 h 421"/>
              <a:gd name="T64" fmla="*/ 478829869 w 833"/>
              <a:gd name="T65" fmla="*/ 907256929 h 421"/>
              <a:gd name="T66" fmla="*/ 589716785 w 833"/>
              <a:gd name="T67" fmla="*/ 937498826 h 421"/>
              <a:gd name="T68" fmla="*/ 698084339 w 833"/>
              <a:gd name="T69" fmla="*/ 937498826 h 421"/>
              <a:gd name="T70" fmla="*/ 773689055 w 833"/>
              <a:gd name="T71" fmla="*/ 967740724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3" h="421">
                <a:moveTo>
                  <a:pt x="628" y="408"/>
                </a:moveTo>
                <a:lnTo>
                  <a:pt x="671" y="420"/>
                </a:lnTo>
                <a:lnTo>
                  <a:pt x="715" y="420"/>
                </a:lnTo>
                <a:lnTo>
                  <a:pt x="759" y="408"/>
                </a:lnTo>
                <a:lnTo>
                  <a:pt x="788" y="372"/>
                </a:lnTo>
                <a:lnTo>
                  <a:pt x="817" y="336"/>
                </a:lnTo>
                <a:lnTo>
                  <a:pt x="832" y="300"/>
                </a:lnTo>
                <a:lnTo>
                  <a:pt x="832" y="264"/>
                </a:lnTo>
                <a:lnTo>
                  <a:pt x="832" y="216"/>
                </a:lnTo>
                <a:lnTo>
                  <a:pt x="832" y="180"/>
                </a:lnTo>
                <a:lnTo>
                  <a:pt x="803" y="144"/>
                </a:lnTo>
                <a:lnTo>
                  <a:pt x="744" y="108"/>
                </a:lnTo>
                <a:lnTo>
                  <a:pt x="715" y="72"/>
                </a:lnTo>
                <a:lnTo>
                  <a:pt x="671" y="60"/>
                </a:lnTo>
                <a:lnTo>
                  <a:pt x="569" y="36"/>
                </a:lnTo>
                <a:lnTo>
                  <a:pt x="452" y="24"/>
                </a:lnTo>
                <a:lnTo>
                  <a:pt x="336" y="12"/>
                </a:lnTo>
                <a:lnTo>
                  <a:pt x="277" y="0"/>
                </a:lnTo>
                <a:lnTo>
                  <a:pt x="234" y="0"/>
                </a:lnTo>
                <a:lnTo>
                  <a:pt x="190" y="0"/>
                </a:lnTo>
                <a:lnTo>
                  <a:pt x="131" y="0"/>
                </a:lnTo>
                <a:lnTo>
                  <a:pt x="88" y="0"/>
                </a:lnTo>
                <a:lnTo>
                  <a:pt x="44" y="36"/>
                </a:lnTo>
                <a:lnTo>
                  <a:pt x="29" y="84"/>
                </a:lnTo>
                <a:lnTo>
                  <a:pt x="15" y="120"/>
                </a:lnTo>
                <a:lnTo>
                  <a:pt x="0" y="156"/>
                </a:lnTo>
                <a:lnTo>
                  <a:pt x="0" y="192"/>
                </a:lnTo>
                <a:lnTo>
                  <a:pt x="0" y="228"/>
                </a:lnTo>
                <a:lnTo>
                  <a:pt x="15" y="264"/>
                </a:lnTo>
                <a:lnTo>
                  <a:pt x="44" y="300"/>
                </a:lnTo>
                <a:lnTo>
                  <a:pt x="88" y="324"/>
                </a:lnTo>
                <a:lnTo>
                  <a:pt x="131" y="336"/>
                </a:lnTo>
                <a:lnTo>
                  <a:pt x="190" y="360"/>
                </a:lnTo>
                <a:lnTo>
                  <a:pt x="234" y="372"/>
                </a:lnTo>
                <a:lnTo>
                  <a:pt x="277" y="372"/>
                </a:lnTo>
                <a:lnTo>
                  <a:pt x="307" y="384"/>
                </a:lnTo>
              </a:path>
            </a:pathLst>
          </a:custGeom>
          <a:noFill/>
          <a:ln w="508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7" name="Freeform 5"/>
          <p:cNvSpPr>
            <a:spLocks/>
          </p:cNvSpPr>
          <p:nvPr/>
        </p:nvSpPr>
        <p:spPr bwMode="auto">
          <a:xfrm>
            <a:off x="2990850" y="2952750"/>
            <a:ext cx="4325938" cy="592138"/>
          </a:xfrm>
          <a:custGeom>
            <a:avLst/>
            <a:gdLst>
              <a:gd name="T0" fmla="*/ 90725635 w 2725"/>
              <a:gd name="T1" fmla="*/ 907257016 h 373"/>
              <a:gd name="T2" fmla="*/ 272176906 w 2725"/>
              <a:gd name="T3" fmla="*/ 907257016 h 373"/>
              <a:gd name="T4" fmla="*/ 453628177 w 2725"/>
              <a:gd name="T5" fmla="*/ 907257016 h 373"/>
              <a:gd name="T6" fmla="*/ 635079448 w 2725"/>
              <a:gd name="T7" fmla="*/ 877015116 h 373"/>
              <a:gd name="T8" fmla="*/ 816530719 w 2725"/>
              <a:gd name="T9" fmla="*/ 786289414 h 373"/>
              <a:gd name="T10" fmla="*/ 1239917018 w 2725"/>
              <a:gd name="T11" fmla="*/ 574596110 h 373"/>
              <a:gd name="T12" fmla="*/ 1421368289 w 2725"/>
              <a:gd name="T13" fmla="*/ 453628508 h 373"/>
              <a:gd name="T14" fmla="*/ 1602819560 w 2725"/>
              <a:gd name="T15" fmla="*/ 332660906 h 373"/>
              <a:gd name="T16" fmla="*/ 1754028953 w 2725"/>
              <a:gd name="T17" fmla="*/ 181451403 h 373"/>
              <a:gd name="T18" fmla="*/ 1935480224 w 2725"/>
              <a:gd name="T19" fmla="*/ 120967602 h 373"/>
              <a:gd name="T20" fmla="*/ 2116931495 w 2725"/>
              <a:gd name="T21" fmla="*/ 30241901 h 373"/>
              <a:gd name="T22" fmla="*/ 2147483646 w 2725"/>
              <a:gd name="T23" fmla="*/ 0 h 373"/>
              <a:gd name="T24" fmla="*/ 2147483646 w 2725"/>
              <a:gd name="T25" fmla="*/ 0 h 373"/>
              <a:gd name="T26" fmla="*/ 2147483646 w 2725"/>
              <a:gd name="T27" fmla="*/ 0 h 373"/>
              <a:gd name="T28" fmla="*/ 2147483646 w 2725"/>
              <a:gd name="T29" fmla="*/ 60483801 h 373"/>
              <a:gd name="T30" fmla="*/ 2147483646 w 2725"/>
              <a:gd name="T31" fmla="*/ 151209503 h 373"/>
              <a:gd name="T32" fmla="*/ 2147483646 w 2725"/>
              <a:gd name="T33" fmla="*/ 211693304 h 373"/>
              <a:gd name="T34" fmla="*/ 2147483646 w 2725"/>
              <a:gd name="T35" fmla="*/ 272177105 h 373"/>
              <a:gd name="T36" fmla="*/ 2147483646 w 2725"/>
              <a:gd name="T37" fmla="*/ 332660906 h 373"/>
              <a:gd name="T38" fmla="*/ 2147483646 w 2725"/>
              <a:gd name="T39" fmla="*/ 423386608 h 373"/>
              <a:gd name="T40" fmla="*/ 2147483646 w 2725"/>
              <a:gd name="T41" fmla="*/ 514112309 h 373"/>
              <a:gd name="T42" fmla="*/ 2147483646 w 2725"/>
              <a:gd name="T43" fmla="*/ 574596110 h 373"/>
              <a:gd name="T44" fmla="*/ 2147483646 w 2725"/>
              <a:gd name="T45" fmla="*/ 665321812 h 373"/>
              <a:gd name="T46" fmla="*/ 2147483646 w 2725"/>
              <a:gd name="T47" fmla="*/ 756047513 h 373"/>
              <a:gd name="T48" fmla="*/ 2147483646 w 2725"/>
              <a:gd name="T49" fmla="*/ 816531314 h 373"/>
              <a:gd name="T50" fmla="*/ 2147483646 w 2725"/>
              <a:gd name="T51" fmla="*/ 816531314 h 373"/>
              <a:gd name="T52" fmla="*/ 2147483646 w 2725"/>
              <a:gd name="T53" fmla="*/ 816531314 h 373"/>
              <a:gd name="T54" fmla="*/ 2147483646 w 2725"/>
              <a:gd name="T55" fmla="*/ 877015116 h 373"/>
              <a:gd name="T56" fmla="*/ 2147483646 w 2725"/>
              <a:gd name="T57" fmla="*/ 877015116 h 373"/>
              <a:gd name="T58" fmla="*/ 2147483646 w 2725"/>
              <a:gd name="T59" fmla="*/ 907257016 h 373"/>
              <a:gd name="T60" fmla="*/ 2147483646 w 2725"/>
              <a:gd name="T61" fmla="*/ 937498917 h 373"/>
              <a:gd name="T62" fmla="*/ 2147483646 w 2725"/>
              <a:gd name="T63" fmla="*/ 937498917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25" h="373">
                <a:moveTo>
                  <a:pt x="0" y="348"/>
                </a:moveTo>
                <a:lnTo>
                  <a:pt x="36" y="360"/>
                </a:lnTo>
                <a:lnTo>
                  <a:pt x="72" y="360"/>
                </a:lnTo>
                <a:lnTo>
                  <a:pt x="108" y="360"/>
                </a:lnTo>
                <a:lnTo>
                  <a:pt x="144" y="360"/>
                </a:lnTo>
                <a:lnTo>
                  <a:pt x="180" y="360"/>
                </a:lnTo>
                <a:lnTo>
                  <a:pt x="216" y="348"/>
                </a:lnTo>
                <a:lnTo>
                  <a:pt x="252" y="348"/>
                </a:lnTo>
                <a:lnTo>
                  <a:pt x="288" y="324"/>
                </a:lnTo>
                <a:lnTo>
                  <a:pt x="324" y="312"/>
                </a:lnTo>
                <a:lnTo>
                  <a:pt x="360" y="288"/>
                </a:lnTo>
                <a:lnTo>
                  <a:pt x="492" y="228"/>
                </a:lnTo>
                <a:lnTo>
                  <a:pt x="528" y="204"/>
                </a:lnTo>
                <a:lnTo>
                  <a:pt x="564" y="180"/>
                </a:lnTo>
                <a:lnTo>
                  <a:pt x="600" y="168"/>
                </a:lnTo>
                <a:lnTo>
                  <a:pt x="636" y="132"/>
                </a:lnTo>
                <a:lnTo>
                  <a:pt x="660" y="96"/>
                </a:lnTo>
                <a:lnTo>
                  <a:pt x="696" y="72"/>
                </a:lnTo>
                <a:lnTo>
                  <a:pt x="732" y="60"/>
                </a:lnTo>
                <a:lnTo>
                  <a:pt x="768" y="48"/>
                </a:lnTo>
                <a:lnTo>
                  <a:pt x="804" y="36"/>
                </a:lnTo>
                <a:lnTo>
                  <a:pt x="840" y="12"/>
                </a:lnTo>
                <a:lnTo>
                  <a:pt x="876" y="0"/>
                </a:lnTo>
                <a:lnTo>
                  <a:pt x="912" y="0"/>
                </a:lnTo>
                <a:lnTo>
                  <a:pt x="948" y="0"/>
                </a:lnTo>
                <a:lnTo>
                  <a:pt x="984" y="0"/>
                </a:lnTo>
                <a:lnTo>
                  <a:pt x="1020" y="0"/>
                </a:lnTo>
                <a:lnTo>
                  <a:pt x="1056" y="0"/>
                </a:lnTo>
                <a:lnTo>
                  <a:pt x="1164" y="0"/>
                </a:lnTo>
                <a:lnTo>
                  <a:pt x="1200" y="24"/>
                </a:lnTo>
                <a:lnTo>
                  <a:pt x="1236" y="36"/>
                </a:lnTo>
                <a:lnTo>
                  <a:pt x="1284" y="60"/>
                </a:lnTo>
                <a:lnTo>
                  <a:pt x="1356" y="72"/>
                </a:lnTo>
                <a:lnTo>
                  <a:pt x="1392" y="84"/>
                </a:lnTo>
                <a:lnTo>
                  <a:pt x="1440" y="96"/>
                </a:lnTo>
                <a:lnTo>
                  <a:pt x="1476" y="108"/>
                </a:lnTo>
                <a:lnTo>
                  <a:pt x="1524" y="120"/>
                </a:lnTo>
                <a:lnTo>
                  <a:pt x="1560" y="132"/>
                </a:lnTo>
                <a:lnTo>
                  <a:pt x="1596" y="156"/>
                </a:lnTo>
                <a:lnTo>
                  <a:pt x="1692" y="168"/>
                </a:lnTo>
                <a:lnTo>
                  <a:pt x="1728" y="180"/>
                </a:lnTo>
                <a:lnTo>
                  <a:pt x="1776" y="204"/>
                </a:lnTo>
                <a:lnTo>
                  <a:pt x="1812" y="216"/>
                </a:lnTo>
                <a:lnTo>
                  <a:pt x="1860" y="228"/>
                </a:lnTo>
                <a:lnTo>
                  <a:pt x="1896" y="252"/>
                </a:lnTo>
                <a:lnTo>
                  <a:pt x="1932" y="264"/>
                </a:lnTo>
                <a:lnTo>
                  <a:pt x="1980" y="276"/>
                </a:lnTo>
                <a:lnTo>
                  <a:pt x="2028" y="300"/>
                </a:lnTo>
                <a:lnTo>
                  <a:pt x="2064" y="312"/>
                </a:lnTo>
                <a:lnTo>
                  <a:pt x="2100" y="324"/>
                </a:lnTo>
                <a:lnTo>
                  <a:pt x="2136" y="324"/>
                </a:lnTo>
                <a:lnTo>
                  <a:pt x="2172" y="324"/>
                </a:lnTo>
                <a:lnTo>
                  <a:pt x="2208" y="324"/>
                </a:lnTo>
                <a:lnTo>
                  <a:pt x="2244" y="324"/>
                </a:lnTo>
                <a:lnTo>
                  <a:pt x="2292" y="336"/>
                </a:lnTo>
                <a:lnTo>
                  <a:pt x="2328" y="348"/>
                </a:lnTo>
                <a:lnTo>
                  <a:pt x="2364" y="348"/>
                </a:lnTo>
                <a:lnTo>
                  <a:pt x="2400" y="348"/>
                </a:lnTo>
                <a:lnTo>
                  <a:pt x="2436" y="348"/>
                </a:lnTo>
                <a:lnTo>
                  <a:pt x="2520" y="360"/>
                </a:lnTo>
                <a:lnTo>
                  <a:pt x="2556" y="372"/>
                </a:lnTo>
                <a:lnTo>
                  <a:pt x="2604" y="372"/>
                </a:lnTo>
                <a:lnTo>
                  <a:pt x="2652" y="372"/>
                </a:lnTo>
                <a:lnTo>
                  <a:pt x="2688" y="372"/>
                </a:lnTo>
                <a:lnTo>
                  <a:pt x="2724" y="372"/>
                </a:lnTo>
              </a:path>
            </a:pathLst>
          </a:custGeom>
          <a:noFill/>
          <a:ln w="12700" cap="rnd">
            <a:solidFill>
              <a:srgbClr val="714400"/>
            </a:solidFill>
            <a:prstDash val="sysDot"/>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8" name="Freeform 6"/>
          <p:cNvSpPr>
            <a:spLocks/>
          </p:cNvSpPr>
          <p:nvPr/>
        </p:nvSpPr>
        <p:spPr bwMode="auto">
          <a:xfrm>
            <a:off x="228600" y="3733800"/>
            <a:ext cx="4078288" cy="820738"/>
          </a:xfrm>
          <a:custGeom>
            <a:avLst/>
            <a:gdLst>
              <a:gd name="T0" fmla="*/ 0 w 2569"/>
              <a:gd name="T1" fmla="*/ 0 h 517"/>
              <a:gd name="T2" fmla="*/ 0 w 2569"/>
              <a:gd name="T3" fmla="*/ 90725680 h 517"/>
              <a:gd name="T4" fmla="*/ 30241879 w 2569"/>
              <a:gd name="T5" fmla="*/ 181451361 h 517"/>
              <a:gd name="T6" fmla="*/ 60483757 w 2569"/>
              <a:gd name="T7" fmla="*/ 272177041 h 517"/>
              <a:gd name="T8" fmla="*/ 90725636 w 2569"/>
              <a:gd name="T9" fmla="*/ 362902721 h 517"/>
              <a:gd name="T10" fmla="*/ 151209394 w 2569"/>
              <a:gd name="T11" fmla="*/ 453628401 h 517"/>
              <a:gd name="T12" fmla="*/ 241935030 w 2569"/>
              <a:gd name="T13" fmla="*/ 574595975 h 517"/>
              <a:gd name="T14" fmla="*/ 332660666 w 2569"/>
              <a:gd name="T15" fmla="*/ 695563549 h 517"/>
              <a:gd name="T16" fmla="*/ 423386302 w 2569"/>
              <a:gd name="T17" fmla="*/ 786289229 h 517"/>
              <a:gd name="T18" fmla="*/ 514111938 w 2569"/>
              <a:gd name="T19" fmla="*/ 846773016 h 517"/>
              <a:gd name="T20" fmla="*/ 604837574 w 2569"/>
              <a:gd name="T21" fmla="*/ 937498696 h 517"/>
              <a:gd name="T22" fmla="*/ 725805089 w 2569"/>
              <a:gd name="T23" fmla="*/ 1028224376 h 517"/>
              <a:gd name="T24" fmla="*/ 907256361 w 2569"/>
              <a:gd name="T25" fmla="*/ 1058466270 h 517"/>
              <a:gd name="T26" fmla="*/ 1149191391 w 2569"/>
              <a:gd name="T27" fmla="*/ 1118950057 h 517"/>
              <a:gd name="T28" fmla="*/ 1330642663 w 2569"/>
              <a:gd name="T29" fmla="*/ 1149191950 h 517"/>
              <a:gd name="T30" fmla="*/ 1421368299 w 2569"/>
              <a:gd name="T31" fmla="*/ 1179433844 h 517"/>
              <a:gd name="T32" fmla="*/ 1542335814 w 2569"/>
              <a:gd name="T33" fmla="*/ 1209675737 h 517"/>
              <a:gd name="T34" fmla="*/ 1723787086 w 2569"/>
              <a:gd name="T35" fmla="*/ 1209675737 h 517"/>
              <a:gd name="T36" fmla="*/ 1905238359 w 2569"/>
              <a:gd name="T37" fmla="*/ 1209675737 h 517"/>
              <a:gd name="T38" fmla="*/ 2086689631 w 2569"/>
              <a:gd name="T39" fmla="*/ 1239917630 h 517"/>
              <a:gd name="T40" fmla="*/ 2147483646 w 2569"/>
              <a:gd name="T41" fmla="*/ 1270159524 h 517"/>
              <a:gd name="T42" fmla="*/ 2147483646 w 2569"/>
              <a:gd name="T43" fmla="*/ 1270159524 h 517"/>
              <a:gd name="T44" fmla="*/ 2147483646 w 2569"/>
              <a:gd name="T45" fmla="*/ 1300401417 h 517"/>
              <a:gd name="T46" fmla="*/ 2147483646 w 2569"/>
              <a:gd name="T47" fmla="*/ 1300401417 h 517"/>
              <a:gd name="T48" fmla="*/ 2147483646 w 2569"/>
              <a:gd name="T49" fmla="*/ 1300401417 h 517"/>
              <a:gd name="T50" fmla="*/ 2147483646 w 2569"/>
              <a:gd name="T51" fmla="*/ 1300401417 h 517"/>
              <a:gd name="T52" fmla="*/ 2147483646 w 2569"/>
              <a:gd name="T53" fmla="*/ 1300401417 h 517"/>
              <a:gd name="T54" fmla="*/ 2147483646 w 2569"/>
              <a:gd name="T55" fmla="*/ 1300401417 h 517"/>
              <a:gd name="T56" fmla="*/ 2147483646 w 2569"/>
              <a:gd name="T57" fmla="*/ 1300401417 h 517"/>
              <a:gd name="T58" fmla="*/ 2147483646 w 2569"/>
              <a:gd name="T59" fmla="*/ 1300401417 h 517"/>
              <a:gd name="T60" fmla="*/ 2147483646 w 2569"/>
              <a:gd name="T61" fmla="*/ 1300401417 h 517"/>
              <a:gd name="T62" fmla="*/ 2147483646 w 2569"/>
              <a:gd name="T63" fmla="*/ 1270159524 h 517"/>
              <a:gd name="T64" fmla="*/ 2147483646 w 2569"/>
              <a:gd name="T65" fmla="*/ 1209675737 h 517"/>
              <a:gd name="T66" fmla="*/ 2147483646 w 2569"/>
              <a:gd name="T67" fmla="*/ 1179433844 h 517"/>
              <a:gd name="T68" fmla="*/ 2147483646 w 2569"/>
              <a:gd name="T69" fmla="*/ 1118950057 h 517"/>
              <a:gd name="T70" fmla="*/ 2147483646 w 2569"/>
              <a:gd name="T71" fmla="*/ 1088708163 h 517"/>
              <a:gd name="T72" fmla="*/ 2147483646 w 2569"/>
              <a:gd name="T73" fmla="*/ 1058466270 h 517"/>
              <a:gd name="T74" fmla="*/ 2147483646 w 2569"/>
              <a:gd name="T75" fmla="*/ 1028224376 h 517"/>
              <a:gd name="T76" fmla="*/ 2147483646 w 2569"/>
              <a:gd name="T77" fmla="*/ 997982483 h 517"/>
              <a:gd name="T78" fmla="*/ 2147483646 w 2569"/>
              <a:gd name="T79" fmla="*/ 967740590 h 517"/>
              <a:gd name="T80" fmla="*/ 2147483646 w 2569"/>
              <a:gd name="T81" fmla="*/ 937498696 h 517"/>
              <a:gd name="T82" fmla="*/ 2147483646 w 2569"/>
              <a:gd name="T83" fmla="*/ 937498696 h 517"/>
              <a:gd name="T84" fmla="*/ 2147483646 w 2569"/>
              <a:gd name="T85" fmla="*/ 937498696 h 517"/>
              <a:gd name="T86" fmla="*/ 2147483646 w 2569"/>
              <a:gd name="T87" fmla="*/ 937498696 h 517"/>
              <a:gd name="T88" fmla="*/ 2147483646 w 2569"/>
              <a:gd name="T89" fmla="*/ 937498696 h 517"/>
              <a:gd name="T90" fmla="*/ 2147483646 w 2569"/>
              <a:gd name="T91" fmla="*/ 907256803 h 517"/>
              <a:gd name="T92" fmla="*/ 2147483646 w 2569"/>
              <a:gd name="T93" fmla="*/ 846773016 h 517"/>
              <a:gd name="T94" fmla="*/ 2147483646 w 2569"/>
              <a:gd name="T95" fmla="*/ 786289229 h 517"/>
              <a:gd name="T96" fmla="*/ 2147483646 w 2569"/>
              <a:gd name="T97" fmla="*/ 756047336 h 517"/>
              <a:gd name="T98" fmla="*/ 2147483646 w 2569"/>
              <a:gd name="T99" fmla="*/ 695563549 h 517"/>
              <a:gd name="T100" fmla="*/ 2147483646 w 2569"/>
              <a:gd name="T101" fmla="*/ 695563549 h 517"/>
              <a:gd name="T102" fmla="*/ 2147483646 w 2569"/>
              <a:gd name="T103" fmla="*/ 695563549 h 517"/>
              <a:gd name="T104" fmla="*/ 2147483646 w 2569"/>
              <a:gd name="T105" fmla="*/ 665321655 h 5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69" h="517">
                <a:moveTo>
                  <a:pt x="0" y="0"/>
                </a:moveTo>
                <a:lnTo>
                  <a:pt x="0" y="36"/>
                </a:lnTo>
                <a:lnTo>
                  <a:pt x="12" y="72"/>
                </a:lnTo>
                <a:lnTo>
                  <a:pt x="24" y="108"/>
                </a:lnTo>
                <a:lnTo>
                  <a:pt x="36" y="144"/>
                </a:lnTo>
                <a:lnTo>
                  <a:pt x="60" y="180"/>
                </a:lnTo>
                <a:lnTo>
                  <a:pt x="96" y="228"/>
                </a:lnTo>
                <a:lnTo>
                  <a:pt x="132" y="276"/>
                </a:lnTo>
                <a:lnTo>
                  <a:pt x="168" y="312"/>
                </a:lnTo>
                <a:lnTo>
                  <a:pt x="204" y="336"/>
                </a:lnTo>
                <a:lnTo>
                  <a:pt x="240" y="372"/>
                </a:lnTo>
                <a:lnTo>
                  <a:pt x="288" y="408"/>
                </a:lnTo>
                <a:lnTo>
                  <a:pt x="360" y="420"/>
                </a:lnTo>
                <a:lnTo>
                  <a:pt x="456" y="444"/>
                </a:lnTo>
                <a:lnTo>
                  <a:pt x="528" y="456"/>
                </a:lnTo>
                <a:lnTo>
                  <a:pt x="564" y="468"/>
                </a:lnTo>
                <a:lnTo>
                  <a:pt x="612" y="480"/>
                </a:lnTo>
                <a:lnTo>
                  <a:pt x="684" y="480"/>
                </a:lnTo>
                <a:lnTo>
                  <a:pt x="756" y="480"/>
                </a:lnTo>
                <a:lnTo>
                  <a:pt x="828" y="492"/>
                </a:lnTo>
                <a:lnTo>
                  <a:pt x="924" y="504"/>
                </a:lnTo>
                <a:lnTo>
                  <a:pt x="996" y="504"/>
                </a:lnTo>
                <a:lnTo>
                  <a:pt x="1044" y="516"/>
                </a:lnTo>
                <a:lnTo>
                  <a:pt x="1116" y="516"/>
                </a:lnTo>
                <a:lnTo>
                  <a:pt x="1164" y="516"/>
                </a:lnTo>
                <a:lnTo>
                  <a:pt x="1260" y="516"/>
                </a:lnTo>
                <a:lnTo>
                  <a:pt x="1332" y="516"/>
                </a:lnTo>
                <a:lnTo>
                  <a:pt x="1428" y="516"/>
                </a:lnTo>
                <a:lnTo>
                  <a:pt x="1524" y="516"/>
                </a:lnTo>
                <a:lnTo>
                  <a:pt x="1620" y="516"/>
                </a:lnTo>
                <a:lnTo>
                  <a:pt x="1656" y="516"/>
                </a:lnTo>
                <a:lnTo>
                  <a:pt x="1692" y="504"/>
                </a:lnTo>
                <a:lnTo>
                  <a:pt x="1740" y="480"/>
                </a:lnTo>
                <a:lnTo>
                  <a:pt x="1776" y="468"/>
                </a:lnTo>
                <a:lnTo>
                  <a:pt x="1812" y="444"/>
                </a:lnTo>
                <a:lnTo>
                  <a:pt x="1884" y="432"/>
                </a:lnTo>
                <a:lnTo>
                  <a:pt x="1920" y="420"/>
                </a:lnTo>
                <a:lnTo>
                  <a:pt x="1968" y="408"/>
                </a:lnTo>
                <a:lnTo>
                  <a:pt x="2016" y="396"/>
                </a:lnTo>
                <a:lnTo>
                  <a:pt x="2112" y="384"/>
                </a:lnTo>
                <a:lnTo>
                  <a:pt x="2148" y="372"/>
                </a:lnTo>
                <a:lnTo>
                  <a:pt x="2196" y="372"/>
                </a:lnTo>
                <a:lnTo>
                  <a:pt x="2232" y="372"/>
                </a:lnTo>
                <a:lnTo>
                  <a:pt x="2268" y="372"/>
                </a:lnTo>
                <a:lnTo>
                  <a:pt x="2304" y="372"/>
                </a:lnTo>
                <a:lnTo>
                  <a:pt x="2340" y="360"/>
                </a:lnTo>
                <a:lnTo>
                  <a:pt x="2388" y="336"/>
                </a:lnTo>
                <a:lnTo>
                  <a:pt x="2424" y="312"/>
                </a:lnTo>
                <a:lnTo>
                  <a:pt x="2460" y="300"/>
                </a:lnTo>
                <a:lnTo>
                  <a:pt x="2496" y="276"/>
                </a:lnTo>
                <a:lnTo>
                  <a:pt x="2532" y="276"/>
                </a:lnTo>
                <a:lnTo>
                  <a:pt x="2568" y="276"/>
                </a:lnTo>
                <a:lnTo>
                  <a:pt x="2568" y="264"/>
                </a:lnTo>
              </a:path>
            </a:pathLst>
          </a:custGeom>
          <a:noFill/>
          <a:ln w="508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9" name="Freeform 7"/>
          <p:cNvSpPr>
            <a:spLocks/>
          </p:cNvSpPr>
          <p:nvPr/>
        </p:nvSpPr>
        <p:spPr bwMode="auto">
          <a:xfrm>
            <a:off x="4914900" y="3771900"/>
            <a:ext cx="4078288" cy="877888"/>
          </a:xfrm>
          <a:custGeom>
            <a:avLst/>
            <a:gdLst>
              <a:gd name="T0" fmla="*/ 0 w 2569"/>
              <a:gd name="T1" fmla="*/ 665321629 h 553"/>
              <a:gd name="T2" fmla="*/ 90725636 w 2569"/>
              <a:gd name="T3" fmla="*/ 665321629 h 553"/>
              <a:gd name="T4" fmla="*/ 211693151 w 2569"/>
              <a:gd name="T5" fmla="*/ 665321629 h 553"/>
              <a:gd name="T6" fmla="*/ 332660666 w 2569"/>
              <a:gd name="T7" fmla="*/ 725805413 h 553"/>
              <a:gd name="T8" fmla="*/ 423386302 w 2569"/>
              <a:gd name="T9" fmla="*/ 786289198 h 553"/>
              <a:gd name="T10" fmla="*/ 514111938 w 2569"/>
              <a:gd name="T11" fmla="*/ 816531090 h 553"/>
              <a:gd name="T12" fmla="*/ 635079453 w 2569"/>
              <a:gd name="T13" fmla="*/ 907256767 h 553"/>
              <a:gd name="T14" fmla="*/ 725805089 w 2569"/>
              <a:gd name="T15" fmla="*/ 967740551 h 553"/>
              <a:gd name="T16" fmla="*/ 846772604 w 2569"/>
              <a:gd name="T17" fmla="*/ 997982443 h 553"/>
              <a:gd name="T18" fmla="*/ 967740119 w 2569"/>
              <a:gd name="T19" fmla="*/ 1058466228 h 553"/>
              <a:gd name="T20" fmla="*/ 1058465755 w 2569"/>
              <a:gd name="T21" fmla="*/ 1058466228 h 553"/>
              <a:gd name="T22" fmla="*/ 1149191391 w 2569"/>
              <a:gd name="T23" fmla="*/ 1088708120 h 553"/>
              <a:gd name="T24" fmla="*/ 1391126421 w 2569"/>
              <a:gd name="T25" fmla="*/ 1118950012 h 553"/>
              <a:gd name="T26" fmla="*/ 1481852057 w 2569"/>
              <a:gd name="T27" fmla="*/ 1118950012 h 553"/>
              <a:gd name="T28" fmla="*/ 1572577693 w 2569"/>
              <a:gd name="T29" fmla="*/ 1118950012 h 553"/>
              <a:gd name="T30" fmla="*/ 1663303329 w 2569"/>
              <a:gd name="T31" fmla="*/ 1118950012 h 553"/>
              <a:gd name="T32" fmla="*/ 1754028965 w 2569"/>
              <a:gd name="T33" fmla="*/ 1118950012 h 553"/>
              <a:gd name="T34" fmla="*/ 1874996480 w 2569"/>
              <a:gd name="T35" fmla="*/ 1118950012 h 553"/>
              <a:gd name="T36" fmla="*/ 1995963995 w 2569"/>
              <a:gd name="T37" fmla="*/ 1118950012 h 553"/>
              <a:gd name="T38" fmla="*/ 2086689631 w 2569"/>
              <a:gd name="T39" fmla="*/ 1149191905 h 553"/>
              <a:gd name="T40" fmla="*/ 2147483646 w 2569"/>
              <a:gd name="T41" fmla="*/ 1209675689 h 553"/>
              <a:gd name="T42" fmla="*/ 2147483646 w 2569"/>
              <a:gd name="T43" fmla="*/ 1270159473 h 553"/>
              <a:gd name="T44" fmla="*/ 2147483646 w 2569"/>
              <a:gd name="T45" fmla="*/ 1300401366 h 553"/>
              <a:gd name="T46" fmla="*/ 2147483646 w 2569"/>
              <a:gd name="T47" fmla="*/ 1330643258 h 553"/>
              <a:gd name="T48" fmla="*/ 2147483646 w 2569"/>
              <a:gd name="T49" fmla="*/ 1360885150 h 553"/>
              <a:gd name="T50" fmla="*/ 2147483646 w 2569"/>
              <a:gd name="T51" fmla="*/ 1360885150 h 553"/>
              <a:gd name="T52" fmla="*/ 2147483646 w 2569"/>
              <a:gd name="T53" fmla="*/ 1391127042 h 553"/>
              <a:gd name="T54" fmla="*/ 2147483646 w 2569"/>
              <a:gd name="T55" fmla="*/ 1391127042 h 553"/>
              <a:gd name="T56" fmla="*/ 2147483646 w 2569"/>
              <a:gd name="T57" fmla="*/ 1391127042 h 553"/>
              <a:gd name="T58" fmla="*/ 2147483646 w 2569"/>
              <a:gd name="T59" fmla="*/ 1391127042 h 553"/>
              <a:gd name="T60" fmla="*/ 2147483646 w 2569"/>
              <a:gd name="T61" fmla="*/ 1391127042 h 553"/>
              <a:gd name="T62" fmla="*/ 2147483646 w 2569"/>
              <a:gd name="T63" fmla="*/ 1391127042 h 553"/>
              <a:gd name="T64" fmla="*/ 2147483646 w 2569"/>
              <a:gd name="T65" fmla="*/ 1360885150 h 553"/>
              <a:gd name="T66" fmla="*/ 2147483646 w 2569"/>
              <a:gd name="T67" fmla="*/ 1330643258 h 553"/>
              <a:gd name="T68" fmla="*/ 2147483646 w 2569"/>
              <a:gd name="T69" fmla="*/ 1300401366 h 553"/>
              <a:gd name="T70" fmla="*/ 2147483646 w 2569"/>
              <a:gd name="T71" fmla="*/ 1270159473 h 553"/>
              <a:gd name="T72" fmla="*/ 2147483646 w 2569"/>
              <a:gd name="T73" fmla="*/ 1239917581 h 553"/>
              <a:gd name="T74" fmla="*/ 2147483646 w 2569"/>
              <a:gd name="T75" fmla="*/ 1239917581 h 553"/>
              <a:gd name="T76" fmla="*/ 2147483646 w 2569"/>
              <a:gd name="T77" fmla="*/ 1209675689 h 553"/>
              <a:gd name="T78" fmla="*/ 2147483646 w 2569"/>
              <a:gd name="T79" fmla="*/ 1209675689 h 553"/>
              <a:gd name="T80" fmla="*/ 2147483646 w 2569"/>
              <a:gd name="T81" fmla="*/ 1209675689 h 553"/>
              <a:gd name="T82" fmla="*/ 2147483646 w 2569"/>
              <a:gd name="T83" fmla="*/ 1209675689 h 553"/>
              <a:gd name="T84" fmla="*/ 2147483646 w 2569"/>
              <a:gd name="T85" fmla="*/ 1179433797 h 553"/>
              <a:gd name="T86" fmla="*/ 2147483646 w 2569"/>
              <a:gd name="T87" fmla="*/ 1149191905 h 553"/>
              <a:gd name="T88" fmla="*/ 2147483646 w 2569"/>
              <a:gd name="T89" fmla="*/ 1088708120 h 553"/>
              <a:gd name="T90" fmla="*/ 2147483646 w 2569"/>
              <a:gd name="T91" fmla="*/ 1028224336 h 553"/>
              <a:gd name="T92" fmla="*/ 2147483646 w 2569"/>
              <a:gd name="T93" fmla="*/ 967740551 h 553"/>
              <a:gd name="T94" fmla="*/ 2147483646 w 2569"/>
              <a:gd name="T95" fmla="*/ 907256767 h 553"/>
              <a:gd name="T96" fmla="*/ 2147483646 w 2569"/>
              <a:gd name="T97" fmla="*/ 816531090 h 553"/>
              <a:gd name="T98" fmla="*/ 2147483646 w 2569"/>
              <a:gd name="T99" fmla="*/ 786289198 h 553"/>
              <a:gd name="T100" fmla="*/ 2147483646 w 2569"/>
              <a:gd name="T101" fmla="*/ 756047306 h 553"/>
              <a:gd name="T102" fmla="*/ 2147483646 w 2569"/>
              <a:gd name="T103" fmla="*/ 725805413 h 553"/>
              <a:gd name="T104" fmla="*/ 2147483646 w 2569"/>
              <a:gd name="T105" fmla="*/ 665321629 h 553"/>
              <a:gd name="T106" fmla="*/ 2147483646 w 2569"/>
              <a:gd name="T107" fmla="*/ 574595952 h 553"/>
              <a:gd name="T108" fmla="*/ 2147483646 w 2569"/>
              <a:gd name="T109" fmla="*/ 483870276 h 553"/>
              <a:gd name="T110" fmla="*/ 2147483646 w 2569"/>
              <a:gd name="T111" fmla="*/ 362902707 h 553"/>
              <a:gd name="T112" fmla="*/ 2147483646 w 2569"/>
              <a:gd name="T113" fmla="*/ 272177030 h 553"/>
              <a:gd name="T114" fmla="*/ 2147483646 w 2569"/>
              <a:gd name="T115" fmla="*/ 181451353 h 553"/>
              <a:gd name="T116" fmla="*/ 2147483646 w 2569"/>
              <a:gd name="T117" fmla="*/ 90725677 h 553"/>
              <a:gd name="T118" fmla="*/ 2147483646 w 2569"/>
              <a:gd name="T119" fmla="*/ 0 h 5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69" h="553">
                <a:moveTo>
                  <a:pt x="0" y="264"/>
                </a:moveTo>
                <a:lnTo>
                  <a:pt x="36" y="264"/>
                </a:lnTo>
                <a:lnTo>
                  <a:pt x="84" y="264"/>
                </a:lnTo>
                <a:lnTo>
                  <a:pt x="132" y="288"/>
                </a:lnTo>
                <a:lnTo>
                  <a:pt x="168" y="312"/>
                </a:lnTo>
                <a:lnTo>
                  <a:pt x="204" y="324"/>
                </a:lnTo>
                <a:lnTo>
                  <a:pt x="252" y="360"/>
                </a:lnTo>
                <a:lnTo>
                  <a:pt x="288" y="384"/>
                </a:lnTo>
                <a:lnTo>
                  <a:pt x="336" y="396"/>
                </a:lnTo>
                <a:lnTo>
                  <a:pt x="384" y="420"/>
                </a:lnTo>
                <a:lnTo>
                  <a:pt x="420" y="420"/>
                </a:lnTo>
                <a:lnTo>
                  <a:pt x="456" y="432"/>
                </a:lnTo>
                <a:lnTo>
                  <a:pt x="552" y="444"/>
                </a:lnTo>
                <a:lnTo>
                  <a:pt x="588" y="444"/>
                </a:lnTo>
                <a:lnTo>
                  <a:pt x="624" y="444"/>
                </a:lnTo>
                <a:lnTo>
                  <a:pt x="660" y="444"/>
                </a:lnTo>
                <a:lnTo>
                  <a:pt x="696" y="444"/>
                </a:lnTo>
                <a:lnTo>
                  <a:pt x="744" y="444"/>
                </a:lnTo>
                <a:lnTo>
                  <a:pt x="792" y="444"/>
                </a:lnTo>
                <a:lnTo>
                  <a:pt x="828" y="456"/>
                </a:lnTo>
                <a:lnTo>
                  <a:pt x="864" y="480"/>
                </a:lnTo>
                <a:lnTo>
                  <a:pt x="960" y="504"/>
                </a:lnTo>
                <a:lnTo>
                  <a:pt x="996" y="516"/>
                </a:lnTo>
                <a:lnTo>
                  <a:pt x="1044" y="528"/>
                </a:lnTo>
                <a:lnTo>
                  <a:pt x="1080" y="540"/>
                </a:lnTo>
                <a:lnTo>
                  <a:pt x="1116" y="540"/>
                </a:lnTo>
                <a:lnTo>
                  <a:pt x="1164" y="552"/>
                </a:lnTo>
                <a:lnTo>
                  <a:pt x="1260" y="552"/>
                </a:lnTo>
                <a:lnTo>
                  <a:pt x="1308" y="552"/>
                </a:lnTo>
                <a:lnTo>
                  <a:pt x="1344" y="552"/>
                </a:lnTo>
                <a:lnTo>
                  <a:pt x="1380" y="552"/>
                </a:lnTo>
                <a:lnTo>
                  <a:pt x="1416" y="552"/>
                </a:lnTo>
                <a:lnTo>
                  <a:pt x="1464" y="540"/>
                </a:lnTo>
                <a:lnTo>
                  <a:pt x="1512" y="528"/>
                </a:lnTo>
                <a:lnTo>
                  <a:pt x="1584" y="516"/>
                </a:lnTo>
                <a:lnTo>
                  <a:pt x="1620" y="504"/>
                </a:lnTo>
                <a:lnTo>
                  <a:pt x="1656" y="492"/>
                </a:lnTo>
                <a:lnTo>
                  <a:pt x="1692" y="492"/>
                </a:lnTo>
                <a:lnTo>
                  <a:pt x="1788" y="480"/>
                </a:lnTo>
                <a:lnTo>
                  <a:pt x="1860" y="480"/>
                </a:lnTo>
                <a:lnTo>
                  <a:pt x="1896" y="480"/>
                </a:lnTo>
                <a:lnTo>
                  <a:pt x="1932" y="480"/>
                </a:lnTo>
                <a:lnTo>
                  <a:pt x="1968" y="468"/>
                </a:lnTo>
                <a:lnTo>
                  <a:pt x="2016" y="456"/>
                </a:lnTo>
                <a:lnTo>
                  <a:pt x="2064" y="432"/>
                </a:lnTo>
                <a:lnTo>
                  <a:pt x="2100" y="408"/>
                </a:lnTo>
                <a:lnTo>
                  <a:pt x="2136" y="384"/>
                </a:lnTo>
                <a:lnTo>
                  <a:pt x="2172" y="360"/>
                </a:lnTo>
                <a:lnTo>
                  <a:pt x="2208" y="324"/>
                </a:lnTo>
                <a:lnTo>
                  <a:pt x="2244" y="312"/>
                </a:lnTo>
                <a:lnTo>
                  <a:pt x="2280" y="300"/>
                </a:lnTo>
                <a:lnTo>
                  <a:pt x="2316" y="288"/>
                </a:lnTo>
                <a:lnTo>
                  <a:pt x="2352" y="264"/>
                </a:lnTo>
                <a:lnTo>
                  <a:pt x="2388" y="228"/>
                </a:lnTo>
                <a:lnTo>
                  <a:pt x="2412" y="192"/>
                </a:lnTo>
                <a:lnTo>
                  <a:pt x="2460" y="144"/>
                </a:lnTo>
                <a:lnTo>
                  <a:pt x="2496" y="108"/>
                </a:lnTo>
                <a:lnTo>
                  <a:pt x="2520" y="72"/>
                </a:lnTo>
                <a:lnTo>
                  <a:pt x="2556" y="36"/>
                </a:lnTo>
                <a:lnTo>
                  <a:pt x="2568" y="0"/>
                </a:lnTo>
              </a:path>
            </a:pathLst>
          </a:custGeom>
          <a:noFill/>
          <a:ln w="508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60" name="Oval 8"/>
          <p:cNvSpPr>
            <a:spLocks noChangeArrowheads="1"/>
          </p:cNvSpPr>
          <p:nvPr/>
        </p:nvSpPr>
        <p:spPr bwMode="auto">
          <a:xfrm>
            <a:off x="1416050" y="2463800"/>
            <a:ext cx="406400" cy="196850"/>
          </a:xfrm>
          <a:prstGeom prst="ellipse">
            <a:avLst/>
          </a:prstGeom>
          <a:noFill/>
          <a:ln w="12700">
            <a:solidFill>
              <a:srgbClr val="7144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561" name="Freeform 9"/>
          <p:cNvSpPr>
            <a:spLocks/>
          </p:cNvSpPr>
          <p:nvPr/>
        </p:nvSpPr>
        <p:spPr bwMode="auto">
          <a:xfrm>
            <a:off x="1117600" y="2101850"/>
            <a:ext cx="1125538" cy="820738"/>
          </a:xfrm>
          <a:custGeom>
            <a:avLst/>
            <a:gdLst>
              <a:gd name="T0" fmla="*/ 30241888 w 709"/>
              <a:gd name="T1" fmla="*/ 635079762 h 517"/>
              <a:gd name="T2" fmla="*/ 88206302 w 709"/>
              <a:gd name="T3" fmla="*/ 725805442 h 517"/>
              <a:gd name="T4" fmla="*/ 88206302 w 709"/>
              <a:gd name="T5" fmla="*/ 816531122 h 517"/>
              <a:gd name="T6" fmla="*/ 118448190 w 709"/>
              <a:gd name="T7" fmla="*/ 907256803 h 517"/>
              <a:gd name="T8" fmla="*/ 148690079 w 709"/>
              <a:gd name="T9" fmla="*/ 997982483 h 517"/>
              <a:gd name="T10" fmla="*/ 267136681 w 709"/>
              <a:gd name="T11" fmla="*/ 1088708163 h 517"/>
              <a:gd name="T12" fmla="*/ 506552425 w 709"/>
              <a:gd name="T13" fmla="*/ 1149191950 h 517"/>
              <a:gd name="T14" fmla="*/ 803930995 w 709"/>
              <a:gd name="T15" fmla="*/ 1179433844 h 517"/>
              <a:gd name="T16" fmla="*/ 922377597 w 709"/>
              <a:gd name="T17" fmla="*/ 1239917630 h 517"/>
              <a:gd name="T18" fmla="*/ 1010583899 w 709"/>
              <a:gd name="T19" fmla="*/ 1270159524 h 517"/>
              <a:gd name="T20" fmla="*/ 1249998055 w 709"/>
              <a:gd name="T21" fmla="*/ 1270159524 h 517"/>
              <a:gd name="T22" fmla="*/ 1426409071 w 709"/>
              <a:gd name="T23" fmla="*/ 1300401417 h 517"/>
              <a:gd name="T24" fmla="*/ 1547376625 w 709"/>
              <a:gd name="T25" fmla="*/ 1300401417 h 517"/>
              <a:gd name="T26" fmla="*/ 1635582927 w 709"/>
              <a:gd name="T27" fmla="*/ 1270159524 h 517"/>
              <a:gd name="T28" fmla="*/ 1723787641 w 709"/>
              <a:gd name="T29" fmla="*/ 1149191950 h 517"/>
              <a:gd name="T30" fmla="*/ 1754029529 w 709"/>
              <a:gd name="T31" fmla="*/ 1028224376 h 517"/>
              <a:gd name="T32" fmla="*/ 1784271418 w 709"/>
              <a:gd name="T33" fmla="*/ 937498696 h 517"/>
              <a:gd name="T34" fmla="*/ 1784271418 w 709"/>
              <a:gd name="T35" fmla="*/ 846773016 h 517"/>
              <a:gd name="T36" fmla="*/ 1784271418 w 709"/>
              <a:gd name="T37" fmla="*/ 725805442 h 517"/>
              <a:gd name="T38" fmla="*/ 1754029529 w 709"/>
              <a:gd name="T39" fmla="*/ 635079762 h 517"/>
              <a:gd name="T40" fmla="*/ 1723787641 w 709"/>
              <a:gd name="T41" fmla="*/ 544354082 h 517"/>
              <a:gd name="T42" fmla="*/ 1665824815 w 709"/>
              <a:gd name="T43" fmla="*/ 453628401 h 517"/>
              <a:gd name="T44" fmla="*/ 1575099150 w 709"/>
              <a:gd name="T45" fmla="*/ 393144615 h 517"/>
              <a:gd name="T46" fmla="*/ 1486892848 w 709"/>
              <a:gd name="T47" fmla="*/ 302418934 h 517"/>
              <a:gd name="T48" fmla="*/ 1398688134 w 709"/>
              <a:gd name="T49" fmla="*/ 241935147 h 517"/>
              <a:gd name="T50" fmla="*/ 1307962469 w 709"/>
              <a:gd name="T51" fmla="*/ 151209467 h 517"/>
              <a:gd name="T52" fmla="*/ 1189514278 w 709"/>
              <a:gd name="T53" fmla="*/ 90725680 h 517"/>
              <a:gd name="T54" fmla="*/ 1101309564 w 709"/>
              <a:gd name="T55" fmla="*/ 60483787 h 517"/>
              <a:gd name="T56" fmla="*/ 1010583899 w 709"/>
              <a:gd name="T57" fmla="*/ 0 h 517"/>
              <a:gd name="T58" fmla="*/ 922377597 w 709"/>
              <a:gd name="T59" fmla="*/ 0 h 517"/>
              <a:gd name="T60" fmla="*/ 831651932 w 709"/>
              <a:gd name="T61" fmla="*/ 0 h 517"/>
              <a:gd name="T62" fmla="*/ 743447218 w 709"/>
              <a:gd name="T63" fmla="*/ 0 h 517"/>
              <a:gd name="T64" fmla="*/ 655240916 w 709"/>
              <a:gd name="T65" fmla="*/ 60483787 h 517"/>
              <a:gd name="T66" fmla="*/ 564515251 w 709"/>
              <a:gd name="T67" fmla="*/ 120967574 h 517"/>
              <a:gd name="T68" fmla="*/ 506552425 w 709"/>
              <a:gd name="T69" fmla="*/ 211693254 h 517"/>
              <a:gd name="T70" fmla="*/ 415826760 w 709"/>
              <a:gd name="T71" fmla="*/ 272177041 h 517"/>
              <a:gd name="T72" fmla="*/ 327620458 w 709"/>
              <a:gd name="T73" fmla="*/ 332660828 h 517"/>
              <a:gd name="T74" fmla="*/ 209173855 w 709"/>
              <a:gd name="T75" fmla="*/ 393144615 h 517"/>
              <a:gd name="T76" fmla="*/ 118448190 w 709"/>
              <a:gd name="T77" fmla="*/ 453628401 h 517"/>
              <a:gd name="T78" fmla="*/ 30241888 w 709"/>
              <a:gd name="T79" fmla="*/ 514112188 h 517"/>
              <a:gd name="T80" fmla="*/ 0 w 709"/>
              <a:gd name="T81" fmla="*/ 604837868 h 517"/>
              <a:gd name="T82" fmla="*/ 88206302 w 709"/>
              <a:gd name="T83" fmla="*/ 635079762 h 517"/>
              <a:gd name="T84" fmla="*/ 30241888 w 709"/>
              <a:gd name="T85" fmla="*/ 635079762 h 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9" h="517">
                <a:moveTo>
                  <a:pt x="12" y="252"/>
                </a:moveTo>
                <a:lnTo>
                  <a:pt x="35" y="288"/>
                </a:lnTo>
                <a:lnTo>
                  <a:pt x="35" y="324"/>
                </a:lnTo>
                <a:lnTo>
                  <a:pt x="47" y="360"/>
                </a:lnTo>
                <a:lnTo>
                  <a:pt x="59" y="396"/>
                </a:lnTo>
                <a:lnTo>
                  <a:pt x="106" y="432"/>
                </a:lnTo>
                <a:lnTo>
                  <a:pt x="201" y="456"/>
                </a:lnTo>
                <a:lnTo>
                  <a:pt x="319" y="468"/>
                </a:lnTo>
                <a:lnTo>
                  <a:pt x="366" y="492"/>
                </a:lnTo>
                <a:lnTo>
                  <a:pt x="401" y="504"/>
                </a:lnTo>
                <a:lnTo>
                  <a:pt x="496" y="504"/>
                </a:lnTo>
                <a:lnTo>
                  <a:pt x="566" y="516"/>
                </a:lnTo>
                <a:lnTo>
                  <a:pt x="614" y="516"/>
                </a:lnTo>
                <a:lnTo>
                  <a:pt x="649" y="504"/>
                </a:lnTo>
                <a:lnTo>
                  <a:pt x="684" y="456"/>
                </a:lnTo>
                <a:lnTo>
                  <a:pt x="696" y="408"/>
                </a:lnTo>
                <a:lnTo>
                  <a:pt x="708" y="372"/>
                </a:lnTo>
                <a:lnTo>
                  <a:pt x="708" y="336"/>
                </a:lnTo>
                <a:lnTo>
                  <a:pt x="708" y="288"/>
                </a:lnTo>
                <a:lnTo>
                  <a:pt x="696" y="252"/>
                </a:lnTo>
                <a:lnTo>
                  <a:pt x="684" y="216"/>
                </a:lnTo>
                <a:lnTo>
                  <a:pt x="661" y="180"/>
                </a:lnTo>
                <a:lnTo>
                  <a:pt x="625" y="156"/>
                </a:lnTo>
                <a:lnTo>
                  <a:pt x="590" y="120"/>
                </a:lnTo>
                <a:lnTo>
                  <a:pt x="555" y="96"/>
                </a:lnTo>
                <a:lnTo>
                  <a:pt x="519" y="60"/>
                </a:lnTo>
                <a:lnTo>
                  <a:pt x="472" y="36"/>
                </a:lnTo>
                <a:lnTo>
                  <a:pt x="437" y="24"/>
                </a:lnTo>
                <a:lnTo>
                  <a:pt x="401" y="0"/>
                </a:lnTo>
                <a:lnTo>
                  <a:pt x="366" y="0"/>
                </a:lnTo>
                <a:lnTo>
                  <a:pt x="330" y="0"/>
                </a:lnTo>
                <a:lnTo>
                  <a:pt x="295" y="0"/>
                </a:lnTo>
                <a:lnTo>
                  <a:pt x="260" y="24"/>
                </a:lnTo>
                <a:lnTo>
                  <a:pt x="224" y="48"/>
                </a:lnTo>
                <a:lnTo>
                  <a:pt x="201" y="84"/>
                </a:lnTo>
                <a:lnTo>
                  <a:pt x="165" y="108"/>
                </a:lnTo>
                <a:lnTo>
                  <a:pt x="130" y="132"/>
                </a:lnTo>
                <a:lnTo>
                  <a:pt x="83" y="156"/>
                </a:lnTo>
                <a:lnTo>
                  <a:pt x="47" y="180"/>
                </a:lnTo>
                <a:lnTo>
                  <a:pt x="12" y="204"/>
                </a:lnTo>
                <a:lnTo>
                  <a:pt x="0" y="240"/>
                </a:lnTo>
                <a:lnTo>
                  <a:pt x="35" y="252"/>
                </a:lnTo>
                <a:lnTo>
                  <a:pt x="12" y="252"/>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62" name="Freeform 10"/>
          <p:cNvSpPr>
            <a:spLocks/>
          </p:cNvSpPr>
          <p:nvPr/>
        </p:nvSpPr>
        <p:spPr bwMode="auto">
          <a:xfrm>
            <a:off x="357188" y="1419225"/>
            <a:ext cx="8588375" cy="725488"/>
          </a:xfrm>
          <a:custGeom>
            <a:avLst/>
            <a:gdLst>
              <a:gd name="T0" fmla="*/ 90725625 w 5410"/>
              <a:gd name="T1" fmla="*/ 304939910 h 457"/>
              <a:gd name="T2" fmla="*/ 269657513 w 5410"/>
              <a:gd name="T3" fmla="*/ 304939910 h 457"/>
              <a:gd name="T4" fmla="*/ 448587813 w 5410"/>
              <a:gd name="T5" fmla="*/ 304939910 h 457"/>
              <a:gd name="T6" fmla="*/ 660280938 w 5410"/>
              <a:gd name="T7" fmla="*/ 269657698 h 457"/>
              <a:gd name="T8" fmla="*/ 899696575 w 5410"/>
              <a:gd name="T9" fmla="*/ 236894851 h 457"/>
              <a:gd name="T10" fmla="*/ 1078626875 w 5410"/>
              <a:gd name="T11" fmla="*/ 168851379 h 457"/>
              <a:gd name="T12" fmla="*/ 1257558763 w 5410"/>
              <a:gd name="T13" fmla="*/ 100806319 h 457"/>
              <a:gd name="T14" fmla="*/ 1469251888 w 5410"/>
              <a:gd name="T15" fmla="*/ 68045059 h 457"/>
              <a:gd name="T16" fmla="*/ 1648182188 w 5410"/>
              <a:gd name="T17" fmla="*/ 32762848 h 457"/>
              <a:gd name="T18" fmla="*/ 1857355950 w 5410"/>
              <a:gd name="T19" fmla="*/ 32762848 h 457"/>
              <a:gd name="T20" fmla="*/ 2066528125 w 5410"/>
              <a:gd name="T21" fmla="*/ 32762848 h 457"/>
              <a:gd name="T22" fmla="*/ 2147483646 w 5410"/>
              <a:gd name="T23" fmla="*/ 32762848 h 457"/>
              <a:gd name="T24" fmla="*/ 2147483646 w 5410"/>
              <a:gd name="T25" fmla="*/ 100806319 h 457"/>
              <a:gd name="T26" fmla="*/ 2147483646 w 5410"/>
              <a:gd name="T27" fmla="*/ 168851379 h 457"/>
              <a:gd name="T28" fmla="*/ 2147483646 w 5410"/>
              <a:gd name="T29" fmla="*/ 269657698 h 457"/>
              <a:gd name="T30" fmla="*/ 2147483646 w 5410"/>
              <a:gd name="T31" fmla="*/ 372983382 h 457"/>
              <a:gd name="T32" fmla="*/ 2147483646 w 5410"/>
              <a:gd name="T33" fmla="*/ 438507490 h 457"/>
              <a:gd name="T34" fmla="*/ 2147483646 w 5410"/>
              <a:gd name="T35" fmla="*/ 574596021 h 457"/>
              <a:gd name="T36" fmla="*/ 2147483646 w 5410"/>
              <a:gd name="T37" fmla="*/ 642641080 h 457"/>
              <a:gd name="T38" fmla="*/ 2147483646 w 5410"/>
              <a:gd name="T39" fmla="*/ 743447400 h 457"/>
              <a:gd name="T40" fmla="*/ 2147483646 w 5410"/>
              <a:gd name="T41" fmla="*/ 811490872 h 457"/>
              <a:gd name="T42" fmla="*/ 2147483646 w 5410"/>
              <a:gd name="T43" fmla="*/ 879535931 h 457"/>
              <a:gd name="T44" fmla="*/ 2147483646 w 5410"/>
              <a:gd name="T45" fmla="*/ 947579403 h 457"/>
              <a:gd name="T46" fmla="*/ 2147483646 w 5410"/>
              <a:gd name="T47" fmla="*/ 947579403 h 457"/>
              <a:gd name="T48" fmla="*/ 2147483646 w 5410"/>
              <a:gd name="T49" fmla="*/ 947579403 h 457"/>
              <a:gd name="T50" fmla="*/ 2147483646 w 5410"/>
              <a:gd name="T51" fmla="*/ 947579403 h 457"/>
              <a:gd name="T52" fmla="*/ 2147483646 w 5410"/>
              <a:gd name="T53" fmla="*/ 947579403 h 457"/>
              <a:gd name="T54" fmla="*/ 2147483646 w 5410"/>
              <a:gd name="T55" fmla="*/ 912297191 h 457"/>
              <a:gd name="T56" fmla="*/ 2147483646 w 5410"/>
              <a:gd name="T57" fmla="*/ 879535931 h 457"/>
              <a:gd name="T58" fmla="*/ 2147483646 w 5410"/>
              <a:gd name="T59" fmla="*/ 844253719 h 457"/>
              <a:gd name="T60" fmla="*/ 2147483646 w 5410"/>
              <a:gd name="T61" fmla="*/ 811490872 h 457"/>
              <a:gd name="T62" fmla="*/ 2147483646 w 5410"/>
              <a:gd name="T63" fmla="*/ 776208660 h 457"/>
              <a:gd name="T64" fmla="*/ 2147483646 w 5410"/>
              <a:gd name="T65" fmla="*/ 642641080 h 457"/>
              <a:gd name="T66" fmla="*/ 2147483646 w 5410"/>
              <a:gd name="T67" fmla="*/ 506552549 h 457"/>
              <a:gd name="T68" fmla="*/ 2147483646 w 5410"/>
              <a:gd name="T69" fmla="*/ 405746230 h 457"/>
              <a:gd name="T70" fmla="*/ 2147483646 w 5410"/>
              <a:gd name="T71" fmla="*/ 337701170 h 457"/>
              <a:gd name="T72" fmla="*/ 2147483646 w 5410"/>
              <a:gd name="T73" fmla="*/ 337701170 h 457"/>
              <a:gd name="T74" fmla="*/ 2147483646 w 5410"/>
              <a:gd name="T75" fmla="*/ 304939910 h 457"/>
              <a:gd name="T76" fmla="*/ 2147483646 w 5410"/>
              <a:gd name="T77" fmla="*/ 304939910 h 457"/>
              <a:gd name="T78" fmla="*/ 2147483646 w 5410"/>
              <a:gd name="T79" fmla="*/ 269657698 h 457"/>
              <a:gd name="T80" fmla="*/ 2147483646 w 5410"/>
              <a:gd name="T81" fmla="*/ 269657698 h 457"/>
              <a:gd name="T82" fmla="*/ 2147483646 w 5410"/>
              <a:gd name="T83" fmla="*/ 269657698 h 457"/>
              <a:gd name="T84" fmla="*/ 2147483646 w 5410"/>
              <a:gd name="T85" fmla="*/ 269657698 h 457"/>
              <a:gd name="T86" fmla="*/ 2147483646 w 5410"/>
              <a:gd name="T87" fmla="*/ 269657698 h 457"/>
              <a:gd name="T88" fmla="*/ 2147483646 w 5410"/>
              <a:gd name="T89" fmla="*/ 201612639 h 457"/>
              <a:gd name="T90" fmla="*/ 2147483646 w 5410"/>
              <a:gd name="T91" fmla="*/ 100806319 h 457"/>
              <a:gd name="T92" fmla="*/ 2147483646 w 5410"/>
              <a:gd name="T93" fmla="*/ 0 h 457"/>
              <a:gd name="T94" fmla="*/ 2147483646 w 5410"/>
              <a:gd name="T95" fmla="*/ 0 h 457"/>
              <a:gd name="T96" fmla="*/ 2147483646 w 5410"/>
              <a:gd name="T97" fmla="*/ 0 h 457"/>
              <a:gd name="T98" fmla="*/ 2147483646 w 5410"/>
              <a:gd name="T99" fmla="*/ 32762848 h 457"/>
              <a:gd name="T100" fmla="*/ 2147483646 w 5410"/>
              <a:gd name="T101" fmla="*/ 68045059 h 457"/>
              <a:gd name="T102" fmla="*/ 2147483646 w 5410"/>
              <a:gd name="T103" fmla="*/ 168851379 h 457"/>
              <a:gd name="T104" fmla="*/ 2147483646 w 5410"/>
              <a:gd name="T105" fmla="*/ 304939910 h 457"/>
              <a:gd name="T106" fmla="*/ 2147483646 w 5410"/>
              <a:gd name="T107" fmla="*/ 473789702 h 457"/>
              <a:gd name="T108" fmla="*/ 2147483646 w 5410"/>
              <a:gd name="T109" fmla="*/ 675402340 h 457"/>
              <a:gd name="T110" fmla="*/ 2147483646 w 5410"/>
              <a:gd name="T111" fmla="*/ 811490872 h 457"/>
              <a:gd name="T112" fmla="*/ 2147483646 w 5410"/>
              <a:gd name="T113" fmla="*/ 980342251 h 457"/>
              <a:gd name="T114" fmla="*/ 2147483646 w 5410"/>
              <a:gd name="T115" fmla="*/ 1149192042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10" h="457">
                <a:moveTo>
                  <a:pt x="0" y="121"/>
                </a:moveTo>
                <a:lnTo>
                  <a:pt x="36" y="121"/>
                </a:lnTo>
                <a:lnTo>
                  <a:pt x="71" y="121"/>
                </a:lnTo>
                <a:lnTo>
                  <a:pt x="107" y="121"/>
                </a:lnTo>
                <a:lnTo>
                  <a:pt x="143" y="121"/>
                </a:lnTo>
                <a:lnTo>
                  <a:pt x="178" y="121"/>
                </a:lnTo>
                <a:lnTo>
                  <a:pt x="226" y="121"/>
                </a:lnTo>
                <a:lnTo>
                  <a:pt x="262" y="107"/>
                </a:lnTo>
                <a:lnTo>
                  <a:pt x="309" y="94"/>
                </a:lnTo>
                <a:lnTo>
                  <a:pt x="357" y="94"/>
                </a:lnTo>
                <a:lnTo>
                  <a:pt x="392" y="80"/>
                </a:lnTo>
                <a:lnTo>
                  <a:pt x="428" y="67"/>
                </a:lnTo>
                <a:lnTo>
                  <a:pt x="464" y="54"/>
                </a:lnTo>
                <a:lnTo>
                  <a:pt x="499" y="40"/>
                </a:lnTo>
                <a:lnTo>
                  <a:pt x="535" y="40"/>
                </a:lnTo>
                <a:lnTo>
                  <a:pt x="583" y="27"/>
                </a:lnTo>
                <a:lnTo>
                  <a:pt x="618" y="13"/>
                </a:lnTo>
                <a:lnTo>
                  <a:pt x="654" y="13"/>
                </a:lnTo>
                <a:lnTo>
                  <a:pt x="689" y="13"/>
                </a:lnTo>
                <a:lnTo>
                  <a:pt x="737" y="13"/>
                </a:lnTo>
                <a:lnTo>
                  <a:pt x="773" y="13"/>
                </a:lnTo>
                <a:lnTo>
                  <a:pt x="820" y="13"/>
                </a:lnTo>
                <a:lnTo>
                  <a:pt x="915" y="13"/>
                </a:lnTo>
                <a:lnTo>
                  <a:pt x="951" y="13"/>
                </a:lnTo>
                <a:lnTo>
                  <a:pt x="999" y="27"/>
                </a:lnTo>
                <a:lnTo>
                  <a:pt x="1034" y="40"/>
                </a:lnTo>
                <a:lnTo>
                  <a:pt x="1070" y="54"/>
                </a:lnTo>
                <a:lnTo>
                  <a:pt x="1117" y="67"/>
                </a:lnTo>
                <a:lnTo>
                  <a:pt x="1213" y="94"/>
                </a:lnTo>
                <a:lnTo>
                  <a:pt x="1284" y="107"/>
                </a:lnTo>
                <a:lnTo>
                  <a:pt x="1320" y="134"/>
                </a:lnTo>
                <a:lnTo>
                  <a:pt x="1367" y="148"/>
                </a:lnTo>
                <a:lnTo>
                  <a:pt x="1403" y="161"/>
                </a:lnTo>
                <a:lnTo>
                  <a:pt x="1438" y="174"/>
                </a:lnTo>
                <a:lnTo>
                  <a:pt x="1474" y="201"/>
                </a:lnTo>
                <a:lnTo>
                  <a:pt x="1593" y="228"/>
                </a:lnTo>
                <a:lnTo>
                  <a:pt x="1664" y="241"/>
                </a:lnTo>
                <a:lnTo>
                  <a:pt x="1736" y="255"/>
                </a:lnTo>
                <a:lnTo>
                  <a:pt x="1771" y="268"/>
                </a:lnTo>
                <a:lnTo>
                  <a:pt x="1807" y="295"/>
                </a:lnTo>
                <a:lnTo>
                  <a:pt x="1855" y="308"/>
                </a:lnTo>
                <a:lnTo>
                  <a:pt x="1926" y="322"/>
                </a:lnTo>
                <a:lnTo>
                  <a:pt x="1973" y="335"/>
                </a:lnTo>
                <a:lnTo>
                  <a:pt x="2045" y="349"/>
                </a:lnTo>
                <a:lnTo>
                  <a:pt x="2080" y="362"/>
                </a:lnTo>
                <a:lnTo>
                  <a:pt x="2116" y="376"/>
                </a:lnTo>
                <a:lnTo>
                  <a:pt x="2152" y="376"/>
                </a:lnTo>
                <a:lnTo>
                  <a:pt x="2187" y="376"/>
                </a:lnTo>
                <a:lnTo>
                  <a:pt x="2223" y="376"/>
                </a:lnTo>
                <a:lnTo>
                  <a:pt x="2259" y="376"/>
                </a:lnTo>
                <a:lnTo>
                  <a:pt x="2294" y="376"/>
                </a:lnTo>
                <a:lnTo>
                  <a:pt x="2342" y="376"/>
                </a:lnTo>
                <a:lnTo>
                  <a:pt x="2378" y="376"/>
                </a:lnTo>
                <a:lnTo>
                  <a:pt x="2413" y="376"/>
                </a:lnTo>
                <a:lnTo>
                  <a:pt x="2449" y="376"/>
                </a:lnTo>
                <a:lnTo>
                  <a:pt x="2496" y="362"/>
                </a:lnTo>
                <a:lnTo>
                  <a:pt x="2568" y="362"/>
                </a:lnTo>
                <a:lnTo>
                  <a:pt x="2603" y="349"/>
                </a:lnTo>
                <a:lnTo>
                  <a:pt x="2675" y="349"/>
                </a:lnTo>
                <a:lnTo>
                  <a:pt x="2746" y="335"/>
                </a:lnTo>
                <a:lnTo>
                  <a:pt x="2817" y="335"/>
                </a:lnTo>
                <a:lnTo>
                  <a:pt x="2889" y="322"/>
                </a:lnTo>
                <a:lnTo>
                  <a:pt x="2924" y="322"/>
                </a:lnTo>
                <a:lnTo>
                  <a:pt x="2960" y="308"/>
                </a:lnTo>
                <a:lnTo>
                  <a:pt x="3008" y="282"/>
                </a:lnTo>
                <a:lnTo>
                  <a:pt x="3043" y="255"/>
                </a:lnTo>
                <a:lnTo>
                  <a:pt x="3079" y="241"/>
                </a:lnTo>
                <a:lnTo>
                  <a:pt x="3127" y="201"/>
                </a:lnTo>
                <a:lnTo>
                  <a:pt x="3174" y="188"/>
                </a:lnTo>
                <a:lnTo>
                  <a:pt x="3210" y="161"/>
                </a:lnTo>
                <a:lnTo>
                  <a:pt x="3257" y="148"/>
                </a:lnTo>
                <a:lnTo>
                  <a:pt x="3293" y="134"/>
                </a:lnTo>
                <a:lnTo>
                  <a:pt x="3388" y="134"/>
                </a:lnTo>
                <a:lnTo>
                  <a:pt x="3483" y="134"/>
                </a:lnTo>
                <a:lnTo>
                  <a:pt x="3531" y="121"/>
                </a:lnTo>
                <a:lnTo>
                  <a:pt x="3578" y="121"/>
                </a:lnTo>
                <a:lnTo>
                  <a:pt x="3626" y="121"/>
                </a:lnTo>
                <a:lnTo>
                  <a:pt x="3673" y="121"/>
                </a:lnTo>
                <a:lnTo>
                  <a:pt x="3721" y="107"/>
                </a:lnTo>
                <a:lnTo>
                  <a:pt x="3816" y="107"/>
                </a:lnTo>
                <a:lnTo>
                  <a:pt x="3852" y="107"/>
                </a:lnTo>
                <a:lnTo>
                  <a:pt x="3887" y="107"/>
                </a:lnTo>
                <a:lnTo>
                  <a:pt x="3923" y="107"/>
                </a:lnTo>
                <a:lnTo>
                  <a:pt x="4018" y="107"/>
                </a:lnTo>
                <a:lnTo>
                  <a:pt x="4089" y="107"/>
                </a:lnTo>
                <a:lnTo>
                  <a:pt x="4161" y="107"/>
                </a:lnTo>
                <a:lnTo>
                  <a:pt x="4196" y="107"/>
                </a:lnTo>
                <a:lnTo>
                  <a:pt x="4244" y="107"/>
                </a:lnTo>
                <a:lnTo>
                  <a:pt x="4292" y="94"/>
                </a:lnTo>
                <a:lnTo>
                  <a:pt x="4327" y="80"/>
                </a:lnTo>
                <a:lnTo>
                  <a:pt x="4363" y="67"/>
                </a:lnTo>
                <a:lnTo>
                  <a:pt x="4399" y="40"/>
                </a:lnTo>
                <a:lnTo>
                  <a:pt x="4434" y="27"/>
                </a:lnTo>
                <a:lnTo>
                  <a:pt x="4470" y="0"/>
                </a:lnTo>
                <a:lnTo>
                  <a:pt x="4506" y="0"/>
                </a:lnTo>
                <a:lnTo>
                  <a:pt x="4541" y="0"/>
                </a:lnTo>
                <a:lnTo>
                  <a:pt x="4577" y="0"/>
                </a:lnTo>
                <a:lnTo>
                  <a:pt x="4613" y="0"/>
                </a:lnTo>
                <a:lnTo>
                  <a:pt x="4684" y="0"/>
                </a:lnTo>
                <a:lnTo>
                  <a:pt x="4755" y="13"/>
                </a:lnTo>
                <a:lnTo>
                  <a:pt x="4826" y="27"/>
                </a:lnTo>
                <a:lnTo>
                  <a:pt x="4898" y="27"/>
                </a:lnTo>
                <a:lnTo>
                  <a:pt x="4933" y="40"/>
                </a:lnTo>
                <a:lnTo>
                  <a:pt x="4969" y="67"/>
                </a:lnTo>
                <a:lnTo>
                  <a:pt x="5005" y="94"/>
                </a:lnTo>
                <a:lnTo>
                  <a:pt x="5040" y="121"/>
                </a:lnTo>
                <a:lnTo>
                  <a:pt x="5076" y="161"/>
                </a:lnTo>
                <a:lnTo>
                  <a:pt x="5112" y="188"/>
                </a:lnTo>
                <a:lnTo>
                  <a:pt x="5147" y="228"/>
                </a:lnTo>
                <a:lnTo>
                  <a:pt x="5171" y="268"/>
                </a:lnTo>
                <a:lnTo>
                  <a:pt x="5219" y="295"/>
                </a:lnTo>
                <a:lnTo>
                  <a:pt x="5254" y="322"/>
                </a:lnTo>
                <a:lnTo>
                  <a:pt x="5290" y="349"/>
                </a:lnTo>
                <a:lnTo>
                  <a:pt x="5338" y="389"/>
                </a:lnTo>
                <a:lnTo>
                  <a:pt x="5373" y="429"/>
                </a:lnTo>
                <a:lnTo>
                  <a:pt x="5409" y="456"/>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63" name="Freeform 11"/>
          <p:cNvSpPr>
            <a:spLocks/>
          </p:cNvSpPr>
          <p:nvPr/>
        </p:nvSpPr>
        <p:spPr bwMode="auto">
          <a:xfrm>
            <a:off x="300038" y="2133600"/>
            <a:ext cx="8640762" cy="1444625"/>
          </a:xfrm>
          <a:custGeom>
            <a:avLst/>
            <a:gdLst>
              <a:gd name="T0" fmla="*/ 30241873 w 5443"/>
              <a:gd name="T1" fmla="*/ 1325602188 h 910"/>
              <a:gd name="T2" fmla="*/ 118446543 w 5443"/>
              <a:gd name="T3" fmla="*/ 1537295313 h 910"/>
              <a:gd name="T4" fmla="*/ 299897783 w 5443"/>
              <a:gd name="T5" fmla="*/ 1688504688 h 910"/>
              <a:gd name="T6" fmla="*/ 509071533 w 5443"/>
              <a:gd name="T7" fmla="*/ 1839714063 h 910"/>
              <a:gd name="T8" fmla="*/ 718243696 w 5443"/>
              <a:gd name="T9" fmla="*/ 1958162200 h 910"/>
              <a:gd name="T10" fmla="*/ 927417446 w 5443"/>
              <a:gd name="T11" fmla="*/ 2079129700 h 910"/>
              <a:gd name="T12" fmla="*/ 1345763360 w 5443"/>
              <a:gd name="T13" fmla="*/ 2139613450 h 910"/>
              <a:gd name="T14" fmla="*/ 1764109273 w 5443"/>
              <a:gd name="T15" fmla="*/ 2147483646 h 910"/>
              <a:gd name="T16" fmla="*/ 2031245820 w 5443"/>
              <a:gd name="T17" fmla="*/ 2147483646 h 910"/>
              <a:gd name="T18" fmla="*/ 2147483646 w 5443"/>
              <a:gd name="T19" fmla="*/ 2147483646 h 910"/>
              <a:gd name="T20" fmla="*/ 2147483646 w 5443"/>
              <a:gd name="T21" fmla="*/ 2147483646 h 910"/>
              <a:gd name="T22" fmla="*/ 2147483646 w 5443"/>
              <a:gd name="T23" fmla="*/ 2147483646 h 910"/>
              <a:gd name="T24" fmla="*/ 2147483646 w 5443"/>
              <a:gd name="T25" fmla="*/ 2147483646 h 910"/>
              <a:gd name="T26" fmla="*/ 2147483646 w 5443"/>
              <a:gd name="T27" fmla="*/ 2147483646 h 910"/>
              <a:gd name="T28" fmla="*/ 2147483646 w 5443"/>
              <a:gd name="T29" fmla="*/ 2147483646 h 910"/>
              <a:gd name="T30" fmla="*/ 2147483646 w 5443"/>
              <a:gd name="T31" fmla="*/ 2139613450 h 910"/>
              <a:gd name="T32" fmla="*/ 2147483646 w 5443"/>
              <a:gd name="T33" fmla="*/ 1958162200 h 910"/>
              <a:gd name="T34" fmla="*/ 2147483646 w 5443"/>
              <a:gd name="T35" fmla="*/ 1809472188 h 910"/>
              <a:gd name="T36" fmla="*/ 2147483646 w 5443"/>
              <a:gd name="T37" fmla="*/ 1628020938 h 910"/>
              <a:gd name="T38" fmla="*/ 2147483646 w 5443"/>
              <a:gd name="T39" fmla="*/ 1476811563 h 910"/>
              <a:gd name="T40" fmla="*/ 2147483646 w 5443"/>
              <a:gd name="T41" fmla="*/ 1295360313 h 910"/>
              <a:gd name="T42" fmla="*/ 2147483646 w 5443"/>
              <a:gd name="T43" fmla="*/ 1146671888 h 910"/>
              <a:gd name="T44" fmla="*/ 2147483646 w 5443"/>
              <a:gd name="T45" fmla="*/ 1025704388 h 910"/>
              <a:gd name="T46" fmla="*/ 2147483646 w 5443"/>
              <a:gd name="T47" fmla="*/ 965220638 h 910"/>
              <a:gd name="T48" fmla="*/ 2147483646 w 5443"/>
              <a:gd name="T49" fmla="*/ 934978763 h 910"/>
              <a:gd name="T50" fmla="*/ 2147483646 w 5443"/>
              <a:gd name="T51" fmla="*/ 904736888 h 910"/>
              <a:gd name="T52" fmla="*/ 2147483646 w 5443"/>
              <a:gd name="T53" fmla="*/ 904736888 h 910"/>
              <a:gd name="T54" fmla="*/ 2147483646 w 5443"/>
              <a:gd name="T55" fmla="*/ 904736888 h 910"/>
              <a:gd name="T56" fmla="*/ 2147483646 w 5443"/>
              <a:gd name="T57" fmla="*/ 904736888 h 910"/>
              <a:gd name="T58" fmla="*/ 2147483646 w 5443"/>
              <a:gd name="T59" fmla="*/ 934978763 h 910"/>
              <a:gd name="T60" fmla="*/ 2147483646 w 5443"/>
              <a:gd name="T61" fmla="*/ 995462513 h 910"/>
              <a:gd name="T62" fmla="*/ 2147483646 w 5443"/>
              <a:gd name="T63" fmla="*/ 1086188138 h 910"/>
              <a:gd name="T64" fmla="*/ 2147483646 w 5443"/>
              <a:gd name="T65" fmla="*/ 1174392813 h 910"/>
              <a:gd name="T66" fmla="*/ 2147483646 w 5443"/>
              <a:gd name="T67" fmla="*/ 1265118438 h 910"/>
              <a:gd name="T68" fmla="*/ 2147483646 w 5443"/>
              <a:gd name="T69" fmla="*/ 1355844063 h 910"/>
              <a:gd name="T70" fmla="*/ 2147483646 w 5443"/>
              <a:gd name="T71" fmla="*/ 1446569688 h 910"/>
              <a:gd name="T72" fmla="*/ 2147483646 w 5443"/>
              <a:gd name="T73" fmla="*/ 1537295313 h 910"/>
              <a:gd name="T74" fmla="*/ 2147483646 w 5443"/>
              <a:gd name="T75" fmla="*/ 1597779063 h 910"/>
              <a:gd name="T76" fmla="*/ 2147483646 w 5443"/>
              <a:gd name="T77" fmla="*/ 1658262813 h 910"/>
              <a:gd name="T78" fmla="*/ 2147483646 w 5443"/>
              <a:gd name="T79" fmla="*/ 1718746563 h 910"/>
              <a:gd name="T80" fmla="*/ 2147483646 w 5443"/>
              <a:gd name="T81" fmla="*/ 1779230313 h 910"/>
              <a:gd name="T82" fmla="*/ 2147483646 w 5443"/>
              <a:gd name="T83" fmla="*/ 1839714063 h 910"/>
              <a:gd name="T84" fmla="*/ 2147483646 w 5443"/>
              <a:gd name="T85" fmla="*/ 1839714063 h 910"/>
              <a:gd name="T86" fmla="*/ 2147483646 w 5443"/>
              <a:gd name="T87" fmla="*/ 1869955938 h 910"/>
              <a:gd name="T88" fmla="*/ 2147483646 w 5443"/>
              <a:gd name="T89" fmla="*/ 1900197813 h 910"/>
              <a:gd name="T90" fmla="*/ 2147483646 w 5443"/>
              <a:gd name="T91" fmla="*/ 1900197813 h 910"/>
              <a:gd name="T92" fmla="*/ 2147483646 w 5443"/>
              <a:gd name="T93" fmla="*/ 1900197813 h 910"/>
              <a:gd name="T94" fmla="*/ 2147483646 w 5443"/>
              <a:gd name="T95" fmla="*/ 1900197813 h 910"/>
              <a:gd name="T96" fmla="*/ 2147483646 w 5443"/>
              <a:gd name="T97" fmla="*/ 1839714063 h 910"/>
              <a:gd name="T98" fmla="*/ 2147483646 w 5443"/>
              <a:gd name="T99" fmla="*/ 1718746563 h 910"/>
              <a:gd name="T100" fmla="*/ 2147483646 w 5443"/>
              <a:gd name="T101" fmla="*/ 1567537188 h 910"/>
              <a:gd name="T102" fmla="*/ 2147483646 w 5443"/>
              <a:gd name="T103" fmla="*/ 1416327813 h 910"/>
              <a:gd name="T104" fmla="*/ 2147483646 w 5443"/>
              <a:gd name="T105" fmla="*/ 1325602188 h 910"/>
              <a:gd name="T106" fmla="*/ 2147483646 w 5443"/>
              <a:gd name="T107" fmla="*/ 1204634688 h 910"/>
              <a:gd name="T108" fmla="*/ 2147483646 w 5443"/>
              <a:gd name="T109" fmla="*/ 1086188138 h 910"/>
              <a:gd name="T110" fmla="*/ 2147483646 w 5443"/>
              <a:gd name="T111" fmla="*/ 934978763 h 910"/>
              <a:gd name="T112" fmla="*/ 2147483646 w 5443"/>
              <a:gd name="T113" fmla="*/ 814011263 h 910"/>
              <a:gd name="T114" fmla="*/ 2147483646 w 5443"/>
              <a:gd name="T115" fmla="*/ 632560013 h 910"/>
              <a:gd name="T116" fmla="*/ 2147483646 w 5443"/>
              <a:gd name="T117" fmla="*/ 451108763 h 910"/>
              <a:gd name="T118" fmla="*/ 2147483646 w 5443"/>
              <a:gd name="T119" fmla="*/ 272176875 h 910"/>
              <a:gd name="T120" fmla="*/ 2147483646 w 5443"/>
              <a:gd name="T121" fmla="*/ 90725625 h 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43" h="910">
                <a:moveTo>
                  <a:pt x="0" y="490"/>
                </a:moveTo>
                <a:lnTo>
                  <a:pt x="12" y="526"/>
                </a:lnTo>
                <a:lnTo>
                  <a:pt x="24" y="562"/>
                </a:lnTo>
                <a:lnTo>
                  <a:pt x="47" y="610"/>
                </a:lnTo>
                <a:lnTo>
                  <a:pt x="83" y="646"/>
                </a:lnTo>
                <a:lnTo>
                  <a:pt x="119" y="670"/>
                </a:lnTo>
                <a:lnTo>
                  <a:pt x="166" y="706"/>
                </a:lnTo>
                <a:lnTo>
                  <a:pt x="202" y="730"/>
                </a:lnTo>
                <a:lnTo>
                  <a:pt x="249" y="754"/>
                </a:lnTo>
                <a:lnTo>
                  <a:pt x="285" y="777"/>
                </a:lnTo>
                <a:lnTo>
                  <a:pt x="320" y="801"/>
                </a:lnTo>
                <a:lnTo>
                  <a:pt x="368" y="825"/>
                </a:lnTo>
                <a:lnTo>
                  <a:pt x="462" y="849"/>
                </a:lnTo>
                <a:lnTo>
                  <a:pt x="534" y="849"/>
                </a:lnTo>
                <a:lnTo>
                  <a:pt x="605" y="861"/>
                </a:lnTo>
                <a:lnTo>
                  <a:pt x="700" y="885"/>
                </a:lnTo>
                <a:lnTo>
                  <a:pt x="771" y="897"/>
                </a:lnTo>
                <a:lnTo>
                  <a:pt x="806" y="909"/>
                </a:lnTo>
                <a:lnTo>
                  <a:pt x="842" y="909"/>
                </a:lnTo>
                <a:lnTo>
                  <a:pt x="889" y="909"/>
                </a:lnTo>
                <a:lnTo>
                  <a:pt x="984" y="909"/>
                </a:lnTo>
                <a:lnTo>
                  <a:pt x="1055" y="909"/>
                </a:lnTo>
                <a:lnTo>
                  <a:pt x="1126" y="909"/>
                </a:lnTo>
                <a:lnTo>
                  <a:pt x="1197" y="909"/>
                </a:lnTo>
                <a:lnTo>
                  <a:pt x="1269" y="909"/>
                </a:lnTo>
                <a:lnTo>
                  <a:pt x="1316" y="909"/>
                </a:lnTo>
                <a:lnTo>
                  <a:pt x="1352" y="909"/>
                </a:lnTo>
                <a:lnTo>
                  <a:pt x="1423" y="909"/>
                </a:lnTo>
                <a:lnTo>
                  <a:pt x="1494" y="897"/>
                </a:lnTo>
                <a:lnTo>
                  <a:pt x="1565" y="885"/>
                </a:lnTo>
                <a:lnTo>
                  <a:pt x="1601" y="873"/>
                </a:lnTo>
                <a:lnTo>
                  <a:pt x="1648" y="849"/>
                </a:lnTo>
                <a:lnTo>
                  <a:pt x="1684" y="813"/>
                </a:lnTo>
                <a:lnTo>
                  <a:pt x="1731" y="777"/>
                </a:lnTo>
                <a:lnTo>
                  <a:pt x="1778" y="742"/>
                </a:lnTo>
                <a:lnTo>
                  <a:pt x="1826" y="718"/>
                </a:lnTo>
                <a:lnTo>
                  <a:pt x="1850" y="682"/>
                </a:lnTo>
                <a:lnTo>
                  <a:pt x="1897" y="646"/>
                </a:lnTo>
                <a:lnTo>
                  <a:pt x="1933" y="610"/>
                </a:lnTo>
                <a:lnTo>
                  <a:pt x="1968" y="586"/>
                </a:lnTo>
                <a:lnTo>
                  <a:pt x="2016" y="538"/>
                </a:lnTo>
                <a:lnTo>
                  <a:pt x="2063" y="514"/>
                </a:lnTo>
                <a:lnTo>
                  <a:pt x="2110" y="478"/>
                </a:lnTo>
                <a:lnTo>
                  <a:pt x="2158" y="455"/>
                </a:lnTo>
                <a:lnTo>
                  <a:pt x="2193" y="431"/>
                </a:lnTo>
                <a:lnTo>
                  <a:pt x="2229" y="407"/>
                </a:lnTo>
                <a:lnTo>
                  <a:pt x="2265" y="407"/>
                </a:lnTo>
                <a:lnTo>
                  <a:pt x="2312" y="383"/>
                </a:lnTo>
                <a:lnTo>
                  <a:pt x="2383" y="383"/>
                </a:lnTo>
                <a:lnTo>
                  <a:pt x="2431" y="371"/>
                </a:lnTo>
                <a:lnTo>
                  <a:pt x="2502" y="371"/>
                </a:lnTo>
                <a:lnTo>
                  <a:pt x="2549" y="359"/>
                </a:lnTo>
                <a:lnTo>
                  <a:pt x="2585" y="359"/>
                </a:lnTo>
                <a:lnTo>
                  <a:pt x="2620" y="359"/>
                </a:lnTo>
                <a:lnTo>
                  <a:pt x="2656" y="359"/>
                </a:lnTo>
                <a:lnTo>
                  <a:pt x="2691" y="359"/>
                </a:lnTo>
                <a:lnTo>
                  <a:pt x="2727" y="359"/>
                </a:lnTo>
                <a:lnTo>
                  <a:pt x="2762" y="359"/>
                </a:lnTo>
                <a:lnTo>
                  <a:pt x="2834" y="359"/>
                </a:lnTo>
                <a:lnTo>
                  <a:pt x="2881" y="371"/>
                </a:lnTo>
                <a:lnTo>
                  <a:pt x="2917" y="383"/>
                </a:lnTo>
                <a:lnTo>
                  <a:pt x="2952" y="395"/>
                </a:lnTo>
                <a:lnTo>
                  <a:pt x="2988" y="419"/>
                </a:lnTo>
                <a:lnTo>
                  <a:pt x="3023" y="431"/>
                </a:lnTo>
                <a:lnTo>
                  <a:pt x="3059" y="443"/>
                </a:lnTo>
                <a:lnTo>
                  <a:pt x="3094" y="466"/>
                </a:lnTo>
                <a:lnTo>
                  <a:pt x="3130" y="490"/>
                </a:lnTo>
                <a:lnTo>
                  <a:pt x="3166" y="502"/>
                </a:lnTo>
                <a:lnTo>
                  <a:pt x="3201" y="526"/>
                </a:lnTo>
                <a:lnTo>
                  <a:pt x="3249" y="538"/>
                </a:lnTo>
                <a:lnTo>
                  <a:pt x="3284" y="550"/>
                </a:lnTo>
                <a:lnTo>
                  <a:pt x="3332" y="574"/>
                </a:lnTo>
                <a:lnTo>
                  <a:pt x="3379" y="586"/>
                </a:lnTo>
                <a:lnTo>
                  <a:pt x="3415" y="610"/>
                </a:lnTo>
                <a:lnTo>
                  <a:pt x="3450" y="622"/>
                </a:lnTo>
                <a:lnTo>
                  <a:pt x="3521" y="634"/>
                </a:lnTo>
                <a:lnTo>
                  <a:pt x="3616" y="646"/>
                </a:lnTo>
                <a:lnTo>
                  <a:pt x="3687" y="658"/>
                </a:lnTo>
                <a:lnTo>
                  <a:pt x="3735" y="682"/>
                </a:lnTo>
                <a:lnTo>
                  <a:pt x="3770" y="682"/>
                </a:lnTo>
                <a:lnTo>
                  <a:pt x="3853" y="694"/>
                </a:lnTo>
                <a:lnTo>
                  <a:pt x="3901" y="706"/>
                </a:lnTo>
                <a:lnTo>
                  <a:pt x="3936" y="718"/>
                </a:lnTo>
                <a:lnTo>
                  <a:pt x="3972" y="730"/>
                </a:lnTo>
                <a:lnTo>
                  <a:pt x="4019" y="730"/>
                </a:lnTo>
                <a:lnTo>
                  <a:pt x="4090" y="730"/>
                </a:lnTo>
                <a:lnTo>
                  <a:pt x="4138" y="742"/>
                </a:lnTo>
                <a:lnTo>
                  <a:pt x="4209" y="742"/>
                </a:lnTo>
                <a:lnTo>
                  <a:pt x="4304" y="754"/>
                </a:lnTo>
                <a:lnTo>
                  <a:pt x="4339" y="754"/>
                </a:lnTo>
                <a:lnTo>
                  <a:pt x="4387" y="754"/>
                </a:lnTo>
                <a:lnTo>
                  <a:pt x="4422" y="754"/>
                </a:lnTo>
                <a:lnTo>
                  <a:pt x="4470" y="754"/>
                </a:lnTo>
                <a:lnTo>
                  <a:pt x="4505" y="754"/>
                </a:lnTo>
                <a:lnTo>
                  <a:pt x="4541" y="754"/>
                </a:lnTo>
                <a:lnTo>
                  <a:pt x="4588" y="754"/>
                </a:lnTo>
                <a:lnTo>
                  <a:pt x="4624" y="742"/>
                </a:lnTo>
                <a:lnTo>
                  <a:pt x="4659" y="730"/>
                </a:lnTo>
                <a:lnTo>
                  <a:pt x="4707" y="694"/>
                </a:lnTo>
                <a:lnTo>
                  <a:pt x="4778" y="682"/>
                </a:lnTo>
                <a:lnTo>
                  <a:pt x="4825" y="658"/>
                </a:lnTo>
                <a:lnTo>
                  <a:pt x="4861" y="622"/>
                </a:lnTo>
                <a:lnTo>
                  <a:pt x="4885" y="586"/>
                </a:lnTo>
                <a:lnTo>
                  <a:pt x="4920" y="562"/>
                </a:lnTo>
                <a:lnTo>
                  <a:pt x="4956" y="538"/>
                </a:lnTo>
                <a:lnTo>
                  <a:pt x="4991" y="526"/>
                </a:lnTo>
                <a:lnTo>
                  <a:pt x="5039" y="502"/>
                </a:lnTo>
                <a:lnTo>
                  <a:pt x="5074" y="478"/>
                </a:lnTo>
                <a:lnTo>
                  <a:pt x="5110" y="455"/>
                </a:lnTo>
                <a:lnTo>
                  <a:pt x="5146" y="431"/>
                </a:lnTo>
                <a:lnTo>
                  <a:pt x="5181" y="407"/>
                </a:lnTo>
                <a:lnTo>
                  <a:pt x="5217" y="371"/>
                </a:lnTo>
                <a:lnTo>
                  <a:pt x="5252" y="359"/>
                </a:lnTo>
                <a:lnTo>
                  <a:pt x="5288" y="323"/>
                </a:lnTo>
                <a:lnTo>
                  <a:pt x="5323" y="287"/>
                </a:lnTo>
                <a:lnTo>
                  <a:pt x="5359" y="251"/>
                </a:lnTo>
                <a:lnTo>
                  <a:pt x="5371" y="215"/>
                </a:lnTo>
                <a:lnTo>
                  <a:pt x="5395" y="179"/>
                </a:lnTo>
                <a:lnTo>
                  <a:pt x="5406" y="144"/>
                </a:lnTo>
                <a:lnTo>
                  <a:pt x="5418" y="108"/>
                </a:lnTo>
                <a:lnTo>
                  <a:pt x="5430" y="72"/>
                </a:lnTo>
                <a:lnTo>
                  <a:pt x="5442" y="36"/>
                </a:lnTo>
                <a:lnTo>
                  <a:pt x="5442" y="0"/>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64" name="Freeform 12"/>
          <p:cNvSpPr>
            <a:spLocks/>
          </p:cNvSpPr>
          <p:nvPr/>
        </p:nvSpPr>
        <p:spPr bwMode="auto">
          <a:xfrm>
            <a:off x="6267450" y="1828800"/>
            <a:ext cx="2039938" cy="1182688"/>
          </a:xfrm>
          <a:custGeom>
            <a:avLst/>
            <a:gdLst>
              <a:gd name="T0" fmla="*/ 2147483646 w 1285"/>
              <a:gd name="T1" fmla="*/ 60483776 h 745"/>
              <a:gd name="T2" fmla="*/ 2147173651 w 1285"/>
              <a:gd name="T3" fmla="*/ 30241888 h 745"/>
              <a:gd name="T4" fmla="*/ 1965722357 w 1285"/>
              <a:gd name="T5" fmla="*/ 0 h 745"/>
              <a:gd name="T6" fmla="*/ 1784271062 w 1285"/>
              <a:gd name="T7" fmla="*/ 0 h 745"/>
              <a:gd name="T8" fmla="*/ 1542336003 w 1285"/>
              <a:gd name="T9" fmla="*/ 0 h 745"/>
              <a:gd name="T10" fmla="*/ 1360884709 w 1285"/>
              <a:gd name="T11" fmla="*/ 0 h 745"/>
              <a:gd name="T12" fmla="*/ 1179433414 w 1285"/>
              <a:gd name="T13" fmla="*/ 0 h 745"/>
              <a:gd name="T14" fmla="*/ 967740237 w 1285"/>
              <a:gd name="T15" fmla="*/ 0 h 745"/>
              <a:gd name="T16" fmla="*/ 756047060 w 1285"/>
              <a:gd name="T17" fmla="*/ 60483776 h 745"/>
              <a:gd name="T18" fmla="*/ 453628236 w 1285"/>
              <a:gd name="T19" fmla="*/ 211693214 h 745"/>
              <a:gd name="T20" fmla="*/ 241935059 w 1285"/>
              <a:gd name="T21" fmla="*/ 362902653 h 745"/>
              <a:gd name="T22" fmla="*/ 120967530 w 1285"/>
              <a:gd name="T23" fmla="*/ 544353980 h 745"/>
              <a:gd name="T24" fmla="*/ 30241882 w 1285"/>
              <a:gd name="T25" fmla="*/ 786289082 h 745"/>
              <a:gd name="T26" fmla="*/ 0 w 1285"/>
              <a:gd name="T27" fmla="*/ 967740409 h 745"/>
              <a:gd name="T28" fmla="*/ 0 w 1285"/>
              <a:gd name="T29" fmla="*/ 1330643063 h 745"/>
              <a:gd name="T30" fmla="*/ 151209412 w 1285"/>
              <a:gd name="T31" fmla="*/ 1481852501 h 745"/>
              <a:gd name="T32" fmla="*/ 362902589 w 1285"/>
              <a:gd name="T33" fmla="*/ 1602820053 h 745"/>
              <a:gd name="T34" fmla="*/ 695563295 w 1285"/>
              <a:gd name="T35" fmla="*/ 1693545716 h 745"/>
              <a:gd name="T36" fmla="*/ 1058465884 w 1285"/>
              <a:gd name="T37" fmla="*/ 1784271379 h 745"/>
              <a:gd name="T38" fmla="*/ 1360884709 w 1285"/>
              <a:gd name="T39" fmla="*/ 1784271379 h 745"/>
              <a:gd name="T40" fmla="*/ 1542336003 w 1285"/>
              <a:gd name="T41" fmla="*/ 1784271379 h 745"/>
              <a:gd name="T42" fmla="*/ 1784271062 w 1285"/>
              <a:gd name="T43" fmla="*/ 1814513267 h 745"/>
              <a:gd name="T44" fmla="*/ 1965722357 w 1285"/>
              <a:gd name="T45" fmla="*/ 1844755155 h 745"/>
              <a:gd name="T46" fmla="*/ 2147173651 w 1285"/>
              <a:gd name="T47" fmla="*/ 1874997043 h 745"/>
              <a:gd name="T48" fmla="*/ 2147483646 w 1285"/>
              <a:gd name="T49" fmla="*/ 1874997043 h 745"/>
              <a:gd name="T50" fmla="*/ 2147483646 w 1285"/>
              <a:gd name="T51" fmla="*/ 1874997043 h 745"/>
              <a:gd name="T52" fmla="*/ 2147483646 w 1285"/>
              <a:gd name="T53" fmla="*/ 1814513267 h 745"/>
              <a:gd name="T54" fmla="*/ 2147483646 w 1285"/>
              <a:gd name="T55" fmla="*/ 1723787604 h 745"/>
              <a:gd name="T56" fmla="*/ 2147483646 w 1285"/>
              <a:gd name="T57" fmla="*/ 1512094389 h 745"/>
              <a:gd name="T58" fmla="*/ 2147483646 w 1285"/>
              <a:gd name="T59" fmla="*/ 1330643063 h 745"/>
              <a:gd name="T60" fmla="*/ 2147483646 w 1285"/>
              <a:gd name="T61" fmla="*/ 1149191736 h 745"/>
              <a:gd name="T62" fmla="*/ 2147483646 w 1285"/>
              <a:gd name="T63" fmla="*/ 967740409 h 745"/>
              <a:gd name="T64" fmla="*/ 2147483646 w 1285"/>
              <a:gd name="T65" fmla="*/ 786289082 h 745"/>
              <a:gd name="T66" fmla="*/ 2147483646 w 1285"/>
              <a:gd name="T67" fmla="*/ 604837756 h 745"/>
              <a:gd name="T68" fmla="*/ 2147483646 w 1285"/>
              <a:gd name="T69" fmla="*/ 423386429 h 745"/>
              <a:gd name="T70" fmla="*/ 2147483646 w 1285"/>
              <a:gd name="T71" fmla="*/ 241935102 h 745"/>
              <a:gd name="T72" fmla="*/ 2147483646 w 1285"/>
              <a:gd name="T73" fmla="*/ 90725663 h 745"/>
              <a:gd name="T74" fmla="*/ 2147483646 w 1285"/>
              <a:gd name="T75" fmla="*/ 90725663 h 745"/>
              <a:gd name="T76" fmla="*/ 2147483646 w 1285"/>
              <a:gd name="T77" fmla="*/ 60483776 h 7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5" h="745">
                <a:moveTo>
                  <a:pt x="972" y="24"/>
                </a:moveTo>
                <a:lnTo>
                  <a:pt x="936" y="24"/>
                </a:lnTo>
                <a:lnTo>
                  <a:pt x="900" y="12"/>
                </a:lnTo>
                <a:lnTo>
                  <a:pt x="852" y="12"/>
                </a:lnTo>
                <a:lnTo>
                  <a:pt x="816" y="0"/>
                </a:lnTo>
                <a:lnTo>
                  <a:pt x="780" y="0"/>
                </a:lnTo>
                <a:lnTo>
                  <a:pt x="744" y="0"/>
                </a:lnTo>
                <a:lnTo>
                  <a:pt x="708" y="0"/>
                </a:lnTo>
                <a:lnTo>
                  <a:pt x="660" y="0"/>
                </a:lnTo>
                <a:lnTo>
                  <a:pt x="612" y="0"/>
                </a:lnTo>
                <a:lnTo>
                  <a:pt x="576" y="0"/>
                </a:lnTo>
                <a:lnTo>
                  <a:pt x="540" y="0"/>
                </a:lnTo>
                <a:lnTo>
                  <a:pt x="504" y="0"/>
                </a:lnTo>
                <a:lnTo>
                  <a:pt x="468" y="0"/>
                </a:lnTo>
                <a:lnTo>
                  <a:pt x="432" y="0"/>
                </a:lnTo>
                <a:lnTo>
                  <a:pt x="384" y="0"/>
                </a:lnTo>
                <a:lnTo>
                  <a:pt x="348" y="12"/>
                </a:lnTo>
                <a:lnTo>
                  <a:pt x="300" y="24"/>
                </a:lnTo>
                <a:lnTo>
                  <a:pt x="264" y="48"/>
                </a:lnTo>
                <a:lnTo>
                  <a:pt x="180" y="84"/>
                </a:lnTo>
                <a:lnTo>
                  <a:pt x="132" y="108"/>
                </a:lnTo>
                <a:lnTo>
                  <a:pt x="96" y="144"/>
                </a:lnTo>
                <a:lnTo>
                  <a:pt x="72" y="180"/>
                </a:lnTo>
                <a:lnTo>
                  <a:pt x="48" y="216"/>
                </a:lnTo>
                <a:lnTo>
                  <a:pt x="24" y="264"/>
                </a:lnTo>
                <a:lnTo>
                  <a:pt x="12" y="312"/>
                </a:lnTo>
                <a:lnTo>
                  <a:pt x="0" y="348"/>
                </a:lnTo>
                <a:lnTo>
                  <a:pt x="0" y="384"/>
                </a:lnTo>
                <a:lnTo>
                  <a:pt x="0" y="480"/>
                </a:lnTo>
                <a:lnTo>
                  <a:pt x="0" y="528"/>
                </a:lnTo>
                <a:lnTo>
                  <a:pt x="24" y="564"/>
                </a:lnTo>
                <a:lnTo>
                  <a:pt x="60" y="588"/>
                </a:lnTo>
                <a:lnTo>
                  <a:pt x="108" y="624"/>
                </a:lnTo>
                <a:lnTo>
                  <a:pt x="144" y="636"/>
                </a:lnTo>
                <a:lnTo>
                  <a:pt x="240" y="660"/>
                </a:lnTo>
                <a:lnTo>
                  <a:pt x="276" y="672"/>
                </a:lnTo>
                <a:lnTo>
                  <a:pt x="324" y="684"/>
                </a:lnTo>
                <a:lnTo>
                  <a:pt x="420" y="708"/>
                </a:lnTo>
                <a:lnTo>
                  <a:pt x="492" y="708"/>
                </a:lnTo>
                <a:lnTo>
                  <a:pt x="540" y="708"/>
                </a:lnTo>
                <a:lnTo>
                  <a:pt x="576" y="708"/>
                </a:lnTo>
                <a:lnTo>
                  <a:pt x="612" y="708"/>
                </a:lnTo>
                <a:lnTo>
                  <a:pt x="660" y="720"/>
                </a:lnTo>
                <a:lnTo>
                  <a:pt x="708" y="720"/>
                </a:lnTo>
                <a:lnTo>
                  <a:pt x="744" y="720"/>
                </a:lnTo>
                <a:lnTo>
                  <a:pt x="780" y="732"/>
                </a:lnTo>
                <a:lnTo>
                  <a:pt x="816" y="732"/>
                </a:lnTo>
                <a:lnTo>
                  <a:pt x="852" y="744"/>
                </a:lnTo>
                <a:lnTo>
                  <a:pt x="888" y="744"/>
                </a:lnTo>
                <a:lnTo>
                  <a:pt x="924" y="744"/>
                </a:lnTo>
                <a:lnTo>
                  <a:pt x="960" y="744"/>
                </a:lnTo>
                <a:lnTo>
                  <a:pt x="996" y="744"/>
                </a:lnTo>
                <a:lnTo>
                  <a:pt x="1044" y="732"/>
                </a:lnTo>
                <a:lnTo>
                  <a:pt x="1080" y="720"/>
                </a:lnTo>
                <a:lnTo>
                  <a:pt x="1116" y="696"/>
                </a:lnTo>
                <a:lnTo>
                  <a:pt x="1152" y="684"/>
                </a:lnTo>
                <a:lnTo>
                  <a:pt x="1176" y="648"/>
                </a:lnTo>
                <a:lnTo>
                  <a:pt x="1188" y="600"/>
                </a:lnTo>
                <a:lnTo>
                  <a:pt x="1200" y="564"/>
                </a:lnTo>
                <a:lnTo>
                  <a:pt x="1224" y="528"/>
                </a:lnTo>
                <a:lnTo>
                  <a:pt x="1248" y="492"/>
                </a:lnTo>
                <a:lnTo>
                  <a:pt x="1260" y="456"/>
                </a:lnTo>
                <a:lnTo>
                  <a:pt x="1284" y="420"/>
                </a:lnTo>
                <a:lnTo>
                  <a:pt x="1284" y="384"/>
                </a:lnTo>
                <a:lnTo>
                  <a:pt x="1284" y="348"/>
                </a:lnTo>
                <a:lnTo>
                  <a:pt x="1284" y="312"/>
                </a:lnTo>
                <a:lnTo>
                  <a:pt x="1272" y="276"/>
                </a:lnTo>
                <a:lnTo>
                  <a:pt x="1248" y="240"/>
                </a:lnTo>
                <a:lnTo>
                  <a:pt x="1212" y="204"/>
                </a:lnTo>
                <a:lnTo>
                  <a:pt x="1188" y="168"/>
                </a:lnTo>
                <a:lnTo>
                  <a:pt x="1176" y="132"/>
                </a:lnTo>
                <a:lnTo>
                  <a:pt x="1152" y="96"/>
                </a:lnTo>
                <a:lnTo>
                  <a:pt x="1140" y="60"/>
                </a:lnTo>
                <a:lnTo>
                  <a:pt x="1104" y="36"/>
                </a:lnTo>
                <a:lnTo>
                  <a:pt x="1068" y="36"/>
                </a:lnTo>
                <a:lnTo>
                  <a:pt x="1032" y="36"/>
                </a:lnTo>
                <a:lnTo>
                  <a:pt x="996" y="24"/>
                </a:lnTo>
                <a:lnTo>
                  <a:pt x="972" y="24"/>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65" name="Freeform 13"/>
          <p:cNvSpPr>
            <a:spLocks/>
          </p:cNvSpPr>
          <p:nvPr/>
        </p:nvSpPr>
        <p:spPr bwMode="auto">
          <a:xfrm>
            <a:off x="152400" y="2705100"/>
            <a:ext cx="8859838" cy="1296988"/>
          </a:xfrm>
          <a:custGeom>
            <a:avLst/>
            <a:gdLst>
              <a:gd name="T0" fmla="*/ 2147483646 w 5581"/>
              <a:gd name="T1" fmla="*/ 181451320 h 817"/>
              <a:gd name="T2" fmla="*/ 2147483646 w 5581"/>
              <a:gd name="T3" fmla="*/ 453628300 h 817"/>
              <a:gd name="T4" fmla="*/ 2147483646 w 5581"/>
              <a:gd name="T5" fmla="*/ 725805280 h 817"/>
              <a:gd name="T6" fmla="*/ 2147483646 w 5581"/>
              <a:gd name="T7" fmla="*/ 997982260 h 817"/>
              <a:gd name="T8" fmla="*/ 2147483646 w 5581"/>
              <a:gd name="T9" fmla="*/ 1300401126 h 817"/>
              <a:gd name="T10" fmla="*/ 2147483646 w 5581"/>
              <a:gd name="T11" fmla="*/ 1542336220 h 817"/>
              <a:gd name="T12" fmla="*/ 2147483646 w 5581"/>
              <a:gd name="T13" fmla="*/ 1754029426 h 817"/>
              <a:gd name="T14" fmla="*/ 2147483646 w 5581"/>
              <a:gd name="T15" fmla="*/ 1844755086 h 817"/>
              <a:gd name="T16" fmla="*/ 2147483646 w 5581"/>
              <a:gd name="T17" fmla="*/ 1905238859 h 817"/>
              <a:gd name="T18" fmla="*/ 2147483646 w 5581"/>
              <a:gd name="T19" fmla="*/ 1935480746 h 817"/>
              <a:gd name="T20" fmla="*/ 2147483646 w 5581"/>
              <a:gd name="T21" fmla="*/ 1995964519 h 817"/>
              <a:gd name="T22" fmla="*/ 2147483646 w 5581"/>
              <a:gd name="T23" fmla="*/ 2026206406 h 817"/>
              <a:gd name="T24" fmla="*/ 2147483646 w 5581"/>
              <a:gd name="T25" fmla="*/ 2056448293 h 817"/>
              <a:gd name="T26" fmla="*/ 2147483646 w 5581"/>
              <a:gd name="T27" fmla="*/ 2056448293 h 817"/>
              <a:gd name="T28" fmla="*/ 2147483646 w 5581"/>
              <a:gd name="T29" fmla="*/ 1935480746 h 817"/>
              <a:gd name="T30" fmla="*/ 2147483646 w 5581"/>
              <a:gd name="T31" fmla="*/ 1693545653 h 817"/>
              <a:gd name="T32" fmla="*/ 2147483646 w 5581"/>
              <a:gd name="T33" fmla="*/ 1572578106 h 817"/>
              <a:gd name="T34" fmla="*/ 2147483646 w 5581"/>
              <a:gd name="T35" fmla="*/ 1481852446 h 817"/>
              <a:gd name="T36" fmla="*/ 2147483646 w 5581"/>
              <a:gd name="T37" fmla="*/ 1421368673 h 817"/>
              <a:gd name="T38" fmla="*/ 2147483646 w 5581"/>
              <a:gd name="T39" fmla="*/ 1270159240 h 817"/>
              <a:gd name="T40" fmla="*/ 2147483646 w 5581"/>
              <a:gd name="T41" fmla="*/ 1179433580 h 817"/>
              <a:gd name="T42" fmla="*/ 2147483646 w 5581"/>
              <a:gd name="T43" fmla="*/ 1088707920 h 817"/>
              <a:gd name="T44" fmla="*/ 2147483646 w 5581"/>
              <a:gd name="T45" fmla="*/ 1028224146 h 817"/>
              <a:gd name="T46" fmla="*/ 2147483646 w 5581"/>
              <a:gd name="T47" fmla="*/ 967740373 h 817"/>
              <a:gd name="T48" fmla="*/ 2147483646 w 5581"/>
              <a:gd name="T49" fmla="*/ 967740373 h 817"/>
              <a:gd name="T50" fmla="*/ 2147483646 w 5581"/>
              <a:gd name="T51" fmla="*/ 1088707920 h 817"/>
              <a:gd name="T52" fmla="*/ 2147483646 w 5581"/>
              <a:gd name="T53" fmla="*/ 1239917353 h 817"/>
              <a:gd name="T54" fmla="*/ 2147483646 w 5581"/>
              <a:gd name="T55" fmla="*/ 1421368673 h 817"/>
              <a:gd name="T56" fmla="*/ 2147483646 w 5581"/>
              <a:gd name="T57" fmla="*/ 1542336220 h 817"/>
              <a:gd name="T58" fmla="*/ 2147483646 w 5581"/>
              <a:gd name="T59" fmla="*/ 1633061880 h 817"/>
              <a:gd name="T60" fmla="*/ 2147483646 w 5581"/>
              <a:gd name="T61" fmla="*/ 1663303766 h 817"/>
              <a:gd name="T62" fmla="*/ 2147483646 w 5581"/>
              <a:gd name="T63" fmla="*/ 1693545653 h 817"/>
              <a:gd name="T64" fmla="*/ 2147483646 w 5581"/>
              <a:gd name="T65" fmla="*/ 1693545653 h 817"/>
              <a:gd name="T66" fmla="*/ 2147483646 w 5581"/>
              <a:gd name="T67" fmla="*/ 1633061880 h 817"/>
              <a:gd name="T68" fmla="*/ 2147483646 w 5581"/>
              <a:gd name="T69" fmla="*/ 1572578106 h 817"/>
              <a:gd name="T70" fmla="*/ 2147483646 w 5581"/>
              <a:gd name="T71" fmla="*/ 1542336220 h 817"/>
              <a:gd name="T72" fmla="*/ 2147483646 w 5581"/>
              <a:gd name="T73" fmla="*/ 1542336220 h 817"/>
              <a:gd name="T74" fmla="*/ 1995963863 w 5581"/>
              <a:gd name="T75" fmla="*/ 1542336220 h 817"/>
              <a:gd name="T76" fmla="*/ 1602819465 w 5581"/>
              <a:gd name="T77" fmla="*/ 1542336220 h 817"/>
              <a:gd name="T78" fmla="*/ 1270158822 w 5581"/>
              <a:gd name="T79" fmla="*/ 1481852446 h 817"/>
              <a:gd name="T80" fmla="*/ 725805041 w 5581"/>
              <a:gd name="T81" fmla="*/ 1360884900 h 817"/>
              <a:gd name="T82" fmla="*/ 483870027 w 5581"/>
              <a:gd name="T83" fmla="*/ 1149191693 h 817"/>
              <a:gd name="T84" fmla="*/ 302418767 w 5581"/>
              <a:gd name="T85" fmla="*/ 846772826 h 817"/>
              <a:gd name="T86" fmla="*/ 90725630 w 5581"/>
              <a:gd name="T87" fmla="*/ 544353960 h 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81" h="817">
                <a:moveTo>
                  <a:pt x="5580" y="0"/>
                </a:moveTo>
                <a:lnTo>
                  <a:pt x="5568" y="36"/>
                </a:lnTo>
                <a:lnTo>
                  <a:pt x="5556" y="72"/>
                </a:lnTo>
                <a:lnTo>
                  <a:pt x="5532" y="108"/>
                </a:lnTo>
                <a:lnTo>
                  <a:pt x="5520" y="144"/>
                </a:lnTo>
                <a:lnTo>
                  <a:pt x="5508" y="180"/>
                </a:lnTo>
                <a:lnTo>
                  <a:pt x="5484" y="216"/>
                </a:lnTo>
                <a:lnTo>
                  <a:pt x="5460" y="252"/>
                </a:lnTo>
                <a:lnTo>
                  <a:pt x="5436" y="288"/>
                </a:lnTo>
                <a:lnTo>
                  <a:pt x="5412" y="324"/>
                </a:lnTo>
                <a:lnTo>
                  <a:pt x="5388" y="360"/>
                </a:lnTo>
                <a:lnTo>
                  <a:pt x="5364" y="396"/>
                </a:lnTo>
                <a:lnTo>
                  <a:pt x="5328" y="432"/>
                </a:lnTo>
                <a:lnTo>
                  <a:pt x="5304" y="480"/>
                </a:lnTo>
                <a:lnTo>
                  <a:pt x="5268" y="516"/>
                </a:lnTo>
                <a:lnTo>
                  <a:pt x="5232" y="552"/>
                </a:lnTo>
                <a:lnTo>
                  <a:pt x="5208" y="588"/>
                </a:lnTo>
                <a:lnTo>
                  <a:pt x="5172" y="612"/>
                </a:lnTo>
                <a:lnTo>
                  <a:pt x="5124" y="636"/>
                </a:lnTo>
                <a:lnTo>
                  <a:pt x="5088" y="660"/>
                </a:lnTo>
                <a:lnTo>
                  <a:pt x="5040" y="696"/>
                </a:lnTo>
                <a:lnTo>
                  <a:pt x="4992" y="720"/>
                </a:lnTo>
                <a:lnTo>
                  <a:pt x="4956" y="732"/>
                </a:lnTo>
                <a:lnTo>
                  <a:pt x="4920" y="732"/>
                </a:lnTo>
                <a:lnTo>
                  <a:pt x="4884" y="744"/>
                </a:lnTo>
                <a:lnTo>
                  <a:pt x="4848" y="744"/>
                </a:lnTo>
                <a:lnTo>
                  <a:pt x="4812" y="756"/>
                </a:lnTo>
                <a:lnTo>
                  <a:pt x="4776" y="756"/>
                </a:lnTo>
                <a:lnTo>
                  <a:pt x="4740" y="768"/>
                </a:lnTo>
                <a:lnTo>
                  <a:pt x="4692" y="768"/>
                </a:lnTo>
                <a:lnTo>
                  <a:pt x="4644" y="768"/>
                </a:lnTo>
                <a:lnTo>
                  <a:pt x="4560" y="780"/>
                </a:lnTo>
                <a:lnTo>
                  <a:pt x="4476" y="792"/>
                </a:lnTo>
                <a:lnTo>
                  <a:pt x="4428" y="792"/>
                </a:lnTo>
                <a:lnTo>
                  <a:pt x="4380" y="804"/>
                </a:lnTo>
                <a:lnTo>
                  <a:pt x="4344" y="804"/>
                </a:lnTo>
                <a:lnTo>
                  <a:pt x="4308" y="804"/>
                </a:lnTo>
                <a:lnTo>
                  <a:pt x="4260" y="816"/>
                </a:lnTo>
                <a:lnTo>
                  <a:pt x="4188" y="816"/>
                </a:lnTo>
                <a:lnTo>
                  <a:pt x="4152" y="816"/>
                </a:lnTo>
                <a:lnTo>
                  <a:pt x="4116" y="816"/>
                </a:lnTo>
                <a:lnTo>
                  <a:pt x="4068" y="816"/>
                </a:lnTo>
                <a:lnTo>
                  <a:pt x="4032" y="804"/>
                </a:lnTo>
                <a:lnTo>
                  <a:pt x="3984" y="792"/>
                </a:lnTo>
                <a:lnTo>
                  <a:pt x="3936" y="768"/>
                </a:lnTo>
                <a:lnTo>
                  <a:pt x="3900" y="732"/>
                </a:lnTo>
                <a:lnTo>
                  <a:pt x="3864" y="696"/>
                </a:lnTo>
                <a:lnTo>
                  <a:pt x="3828" y="672"/>
                </a:lnTo>
                <a:lnTo>
                  <a:pt x="3780" y="648"/>
                </a:lnTo>
                <a:lnTo>
                  <a:pt x="3744" y="636"/>
                </a:lnTo>
                <a:lnTo>
                  <a:pt x="3708" y="624"/>
                </a:lnTo>
                <a:lnTo>
                  <a:pt x="3660" y="612"/>
                </a:lnTo>
                <a:lnTo>
                  <a:pt x="3612" y="600"/>
                </a:lnTo>
                <a:lnTo>
                  <a:pt x="3576" y="588"/>
                </a:lnTo>
                <a:lnTo>
                  <a:pt x="3540" y="588"/>
                </a:lnTo>
                <a:lnTo>
                  <a:pt x="3492" y="576"/>
                </a:lnTo>
                <a:lnTo>
                  <a:pt x="3456" y="564"/>
                </a:lnTo>
                <a:lnTo>
                  <a:pt x="3420" y="540"/>
                </a:lnTo>
                <a:lnTo>
                  <a:pt x="3372" y="516"/>
                </a:lnTo>
                <a:lnTo>
                  <a:pt x="3336" y="504"/>
                </a:lnTo>
                <a:lnTo>
                  <a:pt x="3300" y="492"/>
                </a:lnTo>
                <a:lnTo>
                  <a:pt x="3264" y="480"/>
                </a:lnTo>
                <a:lnTo>
                  <a:pt x="3216" y="468"/>
                </a:lnTo>
                <a:lnTo>
                  <a:pt x="3120" y="456"/>
                </a:lnTo>
                <a:lnTo>
                  <a:pt x="3084" y="444"/>
                </a:lnTo>
                <a:lnTo>
                  <a:pt x="3048" y="432"/>
                </a:lnTo>
                <a:lnTo>
                  <a:pt x="3000" y="420"/>
                </a:lnTo>
                <a:lnTo>
                  <a:pt x="2952" y="408"/>
                </a:lnTo>
                <a:lnTo>
                  <a:pt x="2880" y="408"/>
                </a:lnTo>
                <a:lnTo>
                  <a:pt x="2832" y="396"/>
                </a:lnTo>
                <a:lnTo>
                  <a:pt x="2796" y="396"/>
                </a:lnTo>
                <a:lnTo>
                  <a:pt x="2748" y="384"/>
                </a:lnTo>
                <a:lnTo>
                  <a:pt x="2700" y="384"/>
                </a:lnTo>
                <a:lnTo>
                  <a:pt x="2664" y="384"/>
                </a:lnTo>
                <a:lnTo>
                  <a:pt x="2616" y="384"/>
                </a:lnTo>
                <a:lnTo>
                  <a:pt x="2580" y="396"/>
                </a:lnTo>
                <a:lnTo>
                  <a:pt x="2532" y="408"/>
                </a:lnTo>
                <a:lnTo>
                  <a:pt x="2484" y="432"/>
                </a:lnTo>
                <a:lnTo>
                  <a:pt x="2448" y="456"/>
                </a:lnTo>
                <a:lnTo>
                  <a:pt x="2412" y="468"/>
                </a:lnTo>
                <a:lnTo>
                  <a:pt x="2364" y="492"/>
                </a:lnTo>
                <a:lnTo>
                  <a:pt x="2316" y="516"/>
                </a:lnTo>
                <a:lnTo>
                  <a:pt x="2268" y="540"/>
                </a:lnTo>
                <a:lnTo>
                  <a:pt x="2220" y="564"/>
                </a:lnTo>
                <a:lnTo>
                  <a:pt x="2184" y="588"/>
                </a:lnTo>
                <a:lnTo>
                  <a:pt x="2148" y="588"/>
                </a:lnTo>
                <a:lnTo>
                  <a:pt x="2100" y="612"/>
                </a:lnTo>
                <a:lnTo>
                  <a:pt x="2028" y="624"/>
                </a:lnTo>
                <a:lnTo>
                  <a:pt x="1992" y="636"/>
                </a:lnTo>
                <a:lnTo>
                  <a:pt x="1908" y="648"/>
                </a:lnTo>
                <a:lnTo>
                  <a:pt x="1872" y="648"/>
                </a:lnTo>
                <a:lnTo>
                  <a:pt x="1824" y="660"/>
                </a:lnTo>
                <a:lnTo>
                  <a:pt x="1776" y="660"/>
                </a:lnTo>
                <a:lnTo>
                  <a:pt x="1728" y="672"/>
                </a:lnTo>
                <a:lnTo>
                  <a:pt x="1692" y="672"/>
                </a:lnTo>
                <a:lnTo>
                  <a:pt x="1656" y="672"/>
                </a:lnTo>
                <a:lnTo>
                  <a:pt x="1620" y="672"/>
                </a:lnTo>
                <a:lnTo>
                  <a:pt x="1584" y="672"/>
                </a:lnTo>
                <a:lnTo>
                  <a:pt x="1548" y="672"/>
                </a:lnTo>
                <a:lnTo>
                  <a:pt x="1512" y="660"/>
                </a:lnTo>
                <a:lnTo>
                  <a:pt x="1476" y="648"/>
                </a:lnTo>
                <a:lnTo>
                  <a:pt x="1428" y="648"/>
                </a:lnTo>
                <a:lnTo>
                  <a:pt x="1392" y="636"/>
                </a:lnTo>
                <a:lnTo>
                  <a:pt x="1344" y="624"/>
                </a:lnTo>
                <a:lnTo>
                  <a:pt x="1272" y="624"/>
                </a:lnTo>
                <a:lnTo>
                  <a:pt x="1236" y="612"/>
                </a:lnTo>
                <a:lnTo>
                  <a:pt x="1188" y="612"/>
                </a:lnTo>
                <a:lnTo>
                  <a:pt x="1140" y="612"/>
                </a:lnTo>
                <a:lnTo>
                  <a:pt x="1092" y="612"/>
                </a:lnTo>
                <a:lnTo>
                  <a:pt x="1020" y="612"/>
                </a:lnTo>
                <a:lnTo>
                  <a:pt x="948" y="612"/>
                </a:lnTo>
                <a:lnTo>
                  <a:pt x="912" y="612"/>
                </a:lnTo>
                <a:lnTo>
                  <a:pt x="828" y="612"/>
                </a:lnTo>
                <a:lnTo>
                  <a:pt x="792" y="612"/>
                </a:lnTo>
                <a:lnTo>
                  <a:pt x="756" y="612"/>
                </a:lnTo>
                <a:lnTo>
                  <a:pt x="684" y="612"/>
                </a:lnTo>
                <a:lnTo>
                  <a:pt x="636" y="612"/>
                </a:lnTo>
                <a:lnTo>
                  <a:pt x="588" y="612"/>
                </a:lnTo>
                <a:lnTo>
                  <a:pt x="552" y="600"/>
                </a:lnTo>
                <a:lnTo>
                  <a:pt x="504" y="588"/>
                </a:lnTo>
                <a:lnTo>
                  <a:pt x="396" y="576"/>
                </a:lnTo>
                <a:lnTo>
                  <a:pt x="324" y="564"/>
                </a:lnTo>
                <a:lnTo>
                  <a:pt x="288" y="540"/>
                </a:lnTo>
                <a:lnTo>
                  <a:pt x="252" y="516"/>
                </a:lnTo>
                <a:lnTo>
                  <a:pt x="216" y="492"/>
                </a:lnTo>
                <a:lnTo>
                  <a:pt x="192" y="456"/>
                </a:lnTo>
                <a:lnTo>
                  <a:pt x="168" y="408"/>
                </a:lnTo>
                <a:lnTo>
                  <a:pt x="144" y="372"/>
                </a:lnTo>
                <a:lnTo>
                  <a:pt x="120" y="336"/>
                </a:lnTo>
                <a:lnTo>
                  <a:pt x="96" y="300"/>
                </a:lnTo>
                <a:lnTo>
                  <a:pt x="72" y="264"/>
                </a:lnTo>
                <a:lnTo>
                  <a:pt x="36" y="216"/>
                </a:lnTo>
                <a:lnTo>
                  <a:pt x="0" y="180"/>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66" name="Freeform 14"/>
          <p:cNvSpPr>
            <a:spLocks/>
          </p:cNvSpPr>
          <p:nvPr/>
        </p:nvSpPr>
        <p:spPr bwMode="auto">
          <a:xfrm>
            <a:off x="190500" y="3028950"/>
            <a:ext cx="8859838" cy="1296988"/>
          </a:xfrm>
          <a:custGeom>
            <a:avLst/>
            <a:gdLst>
              <a:gd name="T0" fmla="*/ 2147483646 w 5581"/>
              <a:gd name="T1" fmla="*/ 181451320 h 817"/>
              <a:gd name="T2" fmla="*/ 2147483646 w 5581"/>
              <a:gd name="T3" fmla="*/ 453628300 h 817"/>
              <a:gd name="T4" fmla="*/ 2147483646 w 5581"/>
              <a:gd name="T5" fmla="*/ 725805280 h 817"/>
              <a:gd name="T6" fmla="*/ 2147483646 w 5581"/>
              <a:gd name="T7" fmla="*/ 997982260 h 817"/>
              <a:gd name="T8" fmla="*/ 2147483646 w 5581"/>
              <a:gd name="T9" fmla="*/ 1300401126 h 817"/>
              <a:gd name="T10" fmla="*/ 2147483646 w 5581"/>
              <a:gd name="T11" fmla="*/ 1542336220 h 817"/>
              <a:gd name="T12" fmla="*/ 2147483646 w 5581"/>
              <a:gd name="T13" fmla="*/ 1754029426 h 817"/>
              <a:gd name="T14" fmla="*/ 2147483646 w 5581"/>
              <a:gd name="T15" fmla="*/ 1844755086 h 817"/>
              <a:gd name="T16" fmla="*/ 2147483646 w 5581"/>
              <a:gd name="T17" fmla="*/ 1905238859 h 817"/>
              <a:gd name="T18" fmla="*/ 2147483646 w 5581"/>
              <a:gd name="T19" fmla="*/ 1935480746 h 817"/>
              <a:gd name="T20" fmla="*/ 2147483646 w 5581"/>
              <a:gd name="T21" fmla="*/ 1995964519 h 817"/>
              <a:gd name="T22" fmla="*/ 2147483646 w 5581"/>
              <a:gd name="T23" fmla="*/ 2026206406 h 817"/>
              <a:gd name="T24" fmla="*/ 2147483646 w 5581"/>
              <a:gd name="T25" fmla="*/ 2056448293 h 817"/>
              <a:gd name="T26" fmla="*/ 2147483646 w 5581"/>
              <a:gd name="T27" fmla="*/ 2056448293 h 817"/>
              <a:gd name="T28" fmla="*/ 2147483646 w 5581"/>
              <a:gd name="T29" fmla="*/ 1935480746 h 817"/>
              <a:gd name="T30" fmla="*/ 2147483646 w 5581"/>
              <a:gd name="T31" fmla="*/ 1693545653 h 817"/>
              <a:gd name="T32" fmla="*/ 2147483646 w 5581"/>
              <a:gd name="T33" fmla="*/ 1572578106 h 817"/>
              <a:gd name="T34" fmla="*/ 2147483646 w 5581"/>
              <a:gd name="T35" fmla="*/ 1481852446 h 817"/>
              <a:gd name="T36" fmla="*/ 2147483646 w 5581"/>
              <a:gd name="T37" fmla="*/ 1421368673 h 817"/>
              <a:gd name="T38" fmla="*/ 2147483646 w 5581"/>
              <a:gd name="T39" fmla="*/ 1270159240 h 817"/>
              <a:gd name="T40" fmla="*/ 2147483646 w 5581"/>
              <a:gd name="T41" fmla="*/ 1179433580 h 817"/>
              <a:gd name="T42" fmla="*/ 2147483646 w 5581"/>
              <a:gd name="T43" fmla="*/ 1088707920 h 817"/>
              <a:gd name="T44" fmla="*/ 2147483646 w 5581"/>
              <a:gd name="T45" fmla="*/ 1028224146 h 817"/>
              <a:gd name="T46" fmla="*/ 2147483646 w 5581"/>
              <a:gd name="T47" fmla="*/ 967740373 h 817"/>
              <a:gd name="T48" fmla="*/ 2147483646 w 5581"/>
              <a:gd name="T49" fmla="*/ 967740373 h 817"/>
              <a:gd name="T50" fmla="*/ 2147483646 w 5581"/>
              <a:gd name="T51" fmla="*/ 1088707920 h 817"/>
              <a:gd name="T52" fmla="*/ 2147483646 w 5581"/>
              <a:gd name="T53" fmla="*/ 1239917353 h 817"/>
              <a:gd name="T54" fmla="*/ 2147483646 w 5581"/>
              <a:gd name="T55" fmla="*/ 1421368673 h 817"/>
              <a:gd name="T56" fmla="*/ 2147483646 w 5581"/>
              <a:gd name="T57" fmla="*/ 1542336220 h 817"/>
              <a:gd name="T58" fmla="*/ 2147483646 w 5581"/>
              <a:gd name="T59" fmla="*/ 1633061880 h 817"/>
              <a:gd name="T60" fmla="*/ 2147483646 w 5581"/>
              <a:gd name="T61" fmla="*/ 1663303766 h 817"/>
              <a:gd name="T62" fmla="*/ 2147483646 w 5581"/>
              <a:gd name="T63" fmla="*/ 1693545653 h 817"/>
              <a:gd name="T64" fmla="*/ 2147483646 w 5581"/>
              <a:gd name="T65" fmla="*/ 1693545653 h 817"/>
              <a:gd name="T66" fmla="*/ 2147483646 w 5581"/>
              <a:gd name="T67" fmla="*/ 1633061880 h 817"/>
              <a:gd name="T68" fmla="*/ 2147483646 w 5581"/>
              <a:gd name="T69" fmla="*/ 1572578106 h 817"/>
              <a:gd name="T70" fmla="*/ 2147483646 w 5581"/>
              <a:gd name="T71" fmla="*/ 1542336220 h 817"/>
              <a:gd name="T72" fmla="*/ 2147483646 w 5581"/>
              <a:gd name="T73" fmla="*/ 1542336220 h 817"/>
              <a:gd name="T74" fmla="*/ 1995963863 w 5581"/>
              <a:gd name="T75" fmla="*/ 1542336220 h 817"/>
              <a:gd name="T76" fmla="*/ 1602819465 w 5581"/>
              <a:gd name="T77" fmla="*/ 1542336220 h 817"/>
              <a:gd name="T78" fmla="*/ 1270158822 w 5581"/>
              <a:gd name="T79" fmla="*/ 1481852446 h 817"/>
              <a:gd name="T80" fmla="*/ 725805041 w 5581"/>
              <a:gd name="T81" fmla="*/ 1360884900 h 817"/>
              <a:gd name="T82" fmla="*/ 483870027 w 5581"/>
              <a:gd name="T83" fmla="*/ 1149191693 h 817"/>
              <a:gd name="T84" fmla="*/ 302418767 w 5581"/>
              <a:gd name="T85" fmla="*/ 846772826 h 817"/>
              <a:gd name="T86" fmla="*/ 90725630 w 5581"/>
              <a:gd name="T87" fmla="*/ 544353960 h 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81" h="817">
                <a:moveTo>
                  <a:pt x="5580" y="0"/>
                </a:moveTo>
                <a:lnTo>
                  <a:pt x="5568" y="36"/>
                </a:lnTo>
                <a:lnTo>
                  <a:pt x="5556" y="72"/>
                </a:lnTo>
                <a:lnTo>
                  <a:pt x="5532" y="108"/>
                </a:lnTo>
                <a:lnTo>
                  <a:pt x="5520" y="144"/>
                </a:lnTo>
                <a:lnTo>
                  <a:pt x="5508" y="180"/>
                </a:lnTo>
                <a:lnTo>
                  <a:pt x="5484" y="216"/>
                </a:lnTo>
                <a:lnTo>
                  <a:pt x="5460" y="252"/>
                </a:lnTo>
                <a:lnTo>
                  <a:pt x="5436" y="288"/>
                </a:lnTo>
                <a:lnTo>
                  <a:pt x="5412" y="324"/>
                </a:lnTo>
                <a:lnTo>
                  <a:pt x="5388" y="360"/>
                </a:lnTo>
                <a:lnTo>
                  <a:pt x="5364" y="396"/>
                </a:lnTo>
                <a:lnTo>
                  <a:pt x="5328" y="432"/>
                </a:lnTo>
                <a:lnTo>
                  <a:pt x="5304" y="480"/>
                </a:lnTo>
                <a:lnTo>
                  <a:pt x="5268" y="516"/>
                </a:lnTo>
                <a:lnTo>
                  <a:pt x="5232" y="552"/>
                </a:lnTo>
                <a:lnTo>
                  <a:pt x="5208" y="588"/>
                </a:lnTo>
                <a:lnTo>
                  <a:pt x="5172" y="612"/>
                </a:lnTo>
                <a:lnTo>
                  <a:pt x="5124" y="636"/>
                </a:lnTo>
                <a:lnTo>
                  <a:pt x="5088" y="660"/>
                </a:lnTo>
                <a:lnTo>
                  <a:pt x="5040" y="696"/>
                </a:lnTo>
                <a:lnTo>
                  <a:pt x="4992" y="720"/>
                </a:lnTo>
                <a:lnTo>
                  <a:pt x="4956" y="732"/>
                </a:lnTo>
                <a:lnTo>
                  <a:pt x="4920" y="732"/>
                </a:lnTo>
                <a:lnTo>
                  <a:pt x="4884" y="744"/>
                </a:lnTo>
                <a:lnTo>
                  <a:pt x="4848" y="744"/>
                </a:lnTo>
                <a:lnTo>
                  <a:pt x="4812" y="756"/>
                </a:lnTo>
                <a:lnTo>
                  <a:pt x="4776" y="756"/>
                </a:lnTo>
                <a:lnTo>
                  <a:pt x="4740" y="768"/>
                </a:lnTo>
                <a:lnTo>
                  <a:pt x="4692" y="768"/>
                </a:lnTo>
                <a:lnTo>
                  <a:pt x="4644" y="768"/>
                </a:lnTo>
                <a:lnTo>
                  <a:pt x="4560" y="780"/>
                </a:lnTo>
                <a:lnTo>
                  <a:pt x="4476" y="792"/>
                </a:lnTo>
                <a:lnTo>
                  <a:pt x="4428" y="792"/>
                </a:lnTo>
                <a:lnTo>
                  <a:pt x="4380" y="804"/>
                </a:lnTo>
                <a:lnTo>
                  <a:pt x="4344" y="804"/>
                </a:lnTo>
                <a:lnTo>
                  <a:pt x="4308" y="804"/>
                </a:lnTo>
                <a:lnTo>
                  <a:pt x="4260" y="816"/>
                </a:lnTo>
                <a:lnTo>
                  <a:pt x="4188" y="816"/>
                </a:lnTo>
                <a:lnTo>
                  <a:pt x="4152" y="816"/>
                </a:lnTo>
                <a:lnTo>
                  <a:pt x="4116" y="816"/>
                </a:lnTo>
                <a:lnTo>
                  <a:pt x="4068" y="816"/>
                </a:lnTo>
                <a:lnTo>
                  <a:pt x="4032" y="804"/>
                </a:lnTo>
                <a:lnTo>
                  <a:pt x="3984" y="792"/>
                </a:lnTo>
                <a:lnTo>
                  <a:pt x="3936" y="768"/>
                </a:lnTo>
                <a:lnTo>
                  <a:pt x="3900" y="732"/>
                </a:lnTo>
                <a:lnTo>
                  <a:pt x="3864" y="696"/>
                </a:lnTo>
                <a:lnTo>
                  <a:pt x="3828" y="672"/>
                </a:lnTo>
                <a:lnTo>
                  <a:pt x="3780" y="648"/>
                </a:lnTo>
                <a:lnTo>
                  <a:pt x="3744" y="636"/>
                </a:lnTo>
                <a:lnTo>
                  <a:pt x="3708" y="624"/>
                </a:lnTo>
                <a:lnTo>
                  <a:pt x="3660" y="612"/>
                </a:lnTo>
                <a:lnTo>
                  <a:pt x="3612" y="600"/>
                </a:lnTo>
                <a:lnTo>
                  <a:pt x="3576" y="588"/>
                </a:lnTo>
                <a:lnTo>
                  <a:pt x="3540" y="588"/>
                </a:lnTo>
                <a:lnTo>
                  <a:pt x="3492" y="576"/>
                </a:lnTo>
                <a:lnTo>
                  <a:pt x="3456" y="564"/>
                </a:lnTo>
                <a:lnTo>
                  <a:pt x="3420" y="540"/>
                </a:lnTo>
                <a:lnTo>
                  <a:pt x="3372" y="516"/>
                </a:lnTo>
                <a:lnTo>
                  <a:pt x="3336" y="504"/>
                </a:lnTo>
                <a:lnTo>
                  <a:pt x="3300" y="492"/>
                </a:lnTo>
                <a:lnTo>
                  <a:pt x="3264" y="480"/>
                </a:lnTo>
                <a:lnTo>
                  <a:pt x="3216" y="468"/>
                </a:lnTo>
                <a:lnTo>
                  <a:pt x="3120" y="456"/>
                </a:lnTo>
                <a:lnTo>
                  <a:pt x="3084" y="444"/>
                </a:lnTo>
                <a:lnTo>
                  <a:pt x="3048" y="432"/>
                </a:lnTo>
                <a:lnTo>
                  <a:pt x="3000" y="420"/>
                </a:lnTo>
                <a:lnTo>
                  <a:pt x="2952" y="408"/>
                </a:lnTo>
                <a:lnTo>
                  <a:pt x="2880" y="408"/>
                </a:lnTo>
                <a:lnTo>
                  <a:pt x="2832" y="396"/>
                </a:lnTo>
                <a:lnTo>
                  <a:pt x="2796" y="396"/>
                </a:lnTo>
                <a:lnTo>
                  <a:pt x="2748" y="384"/>
                </a:lnTo>
                <a:lnTo>
                  <a:pt x="2700" y="384"/>
                </a:lnTo>
                <a:lnTo>
                  <a:pt x="2664" y="384"/>
                </a:lnTo>
                <a:lnTo>
                  <a:pt x="2616" y="384"/>
                </a:lnTo>
                <a:lnTo>
                  <a:pt x="2580" y="396"/>
                </a:lnTo>
                <a:lnTo>
                  <a:pt x="2532" y="408"/>
                </a:lnTo>
                <a:lnTo>
                  <a:pt x="2484" y="432"/>
                </a:lnTo>
                <a:lnTo>
                  <a:pt x="2448" y="456"/>
                </a:lnTo>
                <a:lnTo>
                  <a:pt x="2412" y="468"/>
                </a:lnTo>
                <a:lnTo>
                  <a:pt x="2364" y="492"/>
                </a:lnTo>
                <a:lnTo>
                  <a:pt x="2316" y="516"/>
                </a:lnTo>
                <a:lnTo>
                  <a:pt x="2268" y="540"/>
                </a:lnTo>
                <a:lnTo>
                  <a:pt x="2220" y="564"/>
                </a:lnTo>
                <a:lnTo>
                  <a:pt x="2184" y="588"/>
                </a:lnTo>
                <a:lnTo>
                  <a:pt x="2148" y="588"/>
                </a:lnTo>
                <a:lnTo>
                  <a:pt x="2100" y="612"/>
                </a:lnTo>
                <a:lnTo>
                  <a:pt x="2028" y="624"/>
                </a:lnTo>
                <a:lnTo>
                  <a:pt x="1992" y="636"/>
                </a:lnTo>
                <a:lnTo>
                  <a:pt x="1908" y="648"/>
                </a:lnTo>
                <a:lnTo>
                  <a:pt x="1872" y="648"/>
                </a:lnTo>
                <a:lnTo>
                  <a:pt x="1824" y="660"/>
                </a:lnTo>
                <a:lnTo>
                  <a:pt x="1776" y="660"/>
                </a:lnTo>
                <a:lnTo>
                  <a:pt x="1728" y="672"/>
                </a:lnTo>
                <a:lnTo>
                  <a:pt x="1692" y="672"/>
                </a:lnTo>
                <a:lnTo>
                  <a:pt x="1656" y="672"/>
                </a:lnTo>
                <a:lnTo>
                  <a:pt x="1620" y="672"/>
                </a:lnTo>
                <a:lnTo>
                  <a:pt x="1584" y="672"/>
                </a:lnTo>
                <a:lnTo>
                  <a:pt x="1548" y="672"/>
                </a:lnTo>
                <a:lnTo>
                  <a:pt x="1512" y="660"/>
                </a:lnTo>
                <a:lnTo>
                  <a:pt x="1476" y="648"/>
                </a:lnTo>
                <a:lnTo>
                  <a:pt x="1428" y="648"/>
                </a:lnTo>
                <a:lnTo>
                  <a:pt x="1392" y="636"/>
                </a:lnTo>
                <a:lnTo>
                  <a:pt x="1344" y="624"/>
                </a:lnTo>
                <a:lnTo>
                  <a:pt x="1272" y="624"/>
                </a:lnTo>
                <a:lnTo>
                  <a:pt x="1236" y="612"/>
                </a:lnTo>
                <a:lnTo>
                  <a:pt x="1188" y="612"/>
                </a:lnTo>
                <a:lnTo>
                  <a:pt x="1140" y="612"/>
                </a:lnTo>
                <a:lnTo>
                  <a:pt x="1092" y="612"/>
                </a:lnTo>
                <a:lnTo>
                  <a:pt x="1020" y="612"/>
                </a:lnTo>
                <a:lnTo>
                  <a:pt x="948" y="612"/>
                </a:lnTo>
                <a:lnTo>
                  <a:pt x="912" y="612"/>
                </a:lnTo>
                <a:lnTo>
                  <a:pt x="828" y="612"/>
                </a:lnTo>
                <a:lnTo>
                  <a:pt x="792" y="612"/>
                </a:lnTo>
                <a:lnTo>
                  <a:pt x="756" y="612"/>
                </a:lnTo>
                <a:lnTo>
                  <a:pt x="684" y="612"/>
                </a:lnTo>
                <a:lnTo>
                  <a:pt x="636" y="612"/>
                </a:lnTo>
                <a:lnTo>
                  <a:pt x="588" y="612"/>
                </a:lnTo>
                <a:lnTo>
                  <a:pt x="552" y="600"/>
                </a:lnTo>
                <a:lnTo>
                  <a:pt x="504" y="588"/>
                </a:lnTo>
                <a:lnTo>
                  <a:pt x="396" y="576"/>
                </a:lnTo>
                <a:lnTo>
                  <a:pt x="324" y="564"/>
                </a:lnTo>
                <a:lnTo>
                  <a:pt x="288" y="540"/>
                </a:lnTo>
                <a:lnTo>
                  <a:pt x="252" y="516"/>
                </a:lnTo>
                <a:lnTo>
                  <a:pt x="216" y="492"/>
                </a:lnTo>
                <a:lnTo>
                  <a:pt x="192" y="456"/>
                </a:lnTo>
                <a:lnTo>
                  <a:pt x="168" y="408"/>
                </a:lnTo>
                <a:lnTo>
                  <a:pt x="144" y="372"/>
                </a:lnTo>
                <a:lnTo>
                  <a:pt x="120" y="336"/>
                </a:lnTo>
                <a:lnTo>
                  <a:pt x="96" y="300"/>
                </a:lnTo>
                <a:lnTo>
                  <a:pt x="72" y="264"/>
                </a:lnTo>
                <a:lnTo>
                  <a:pt x="36" y="216"/>
                </a:lnTo>
                <a:lnTo>
                  <a:pt x="0" y="180"/>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1567" name="Group 15"/>
          <p:cNvGrpSpPr>
            <a:grpSpLocks/>
          </p:cNvGrpSpPr>
          <p:nvPr/>
        </p:nvGrpSpPr>
        <p:grpSpPr bwMode="auto">
          <a:xfrm>
            <a:off x="247650" y="4191000"/>
            <a:ext cx="8774113" cy="858838"/>
            <a:chOff x="156" y="2640"/>
            <a:chExt cx="5527" cy="541"/>
          </a:xfrm>
        </p:grpSpPr>
        <p:sp>
          <p:nvSpPr>
            <p:cNvPr id="151617" name="Freeform 16"/>
            <p:cNvSpPr>
              <a:spLocks/>
            </p:cNvSpPr>
            <p:nvPr/>
          </p:nvSpPr>
          <p:spPr bwMode="auto">
            <a:xfrm>
              <a:off x="156" y="2640"/>
              <a:ext cx="2605" cy="517"/>
            </a:xfrm>
            <a:custGeom>
              <a:avLst/>
              <a:gdLst>
                <a:gd name="T0" fmla="*/ 0 w 2605"/>
                <a:gd name="T1" fmla="*/ 0 h 517"/>
                <a:gd name="T2" fmla="*/ 0 w 2605"/>
                <a:gd name="T3" fmla="*/ 36 h 517"/>
                <a:gd name="T4" fmla="*/ 12 w 2605"/>
                <a:gd name="T5" fmla="*/ 72 h 517"/>
                <a:gd name="T6" fmla="*/ 24 w 2605"/>
                <a:gd name="T7" fmla="*/ 108 h 517"/>
                <a:gd name="T8" fmla="*/ 37 w 2605"/>
                <a:gd name="T9" fmla="*/ 144 h 517"/>
                <a:gd name="T10" fmla="*/ 61 w 2605"/>
                <a:gd name="T11" fmla="*/ 180 h 517"/>
                <a:gd name="T12" fmla="*/ 97 w 2605"/>
                <a:gd name="T13" fmla="*/ 228 h 517"/>
                <a:gd name="T14" fmla="*/ 134 w 2605"/>
                <a:gd name="T15" fmla="*/ 276 h 517"/>
                <a:gd name="T16" fmla="*/ 170 w 2605"/>
                <a:gd name="T17" fmla="*/ 312 h 517"/>
                <a:gd name="T18" fmla="*/ 207 w 2605"/>
                <a:gd name="T19" fmla="*/ 336 h 517"/>
                <a:gd name="T20" fmla="*/ 243 w 2605"/>
                <a:gd name="T21" fmla="*/ 372 h 517"/>
                <a:gd name="T22" fmla="*/ 292 w 2605"/>
                <a:gd name="T23" fmla="*/ 408 h 517"/>
                <a:gd name="T24" fmla="*/ 365 w 2605"/>
                <a:gd name="T25" fmla="*/ 420 h 517"/>
                <a:gd name="T26" fmla="*/ 462 w 2605"/>
                <a:gd name="T27" fmla="*/ 444 h 517"/>
                <a:gd name="T28" fmla="*/ 535 w 2605"/>
                <a:gd name="T29" fmla="*/ 456 h 517"/>
                <a:gd name="T30" fmla="*/ 572 w 2605"/>
                <a:gd name="T31" fmla="*/ 468 h 517"/>
                <a:gd name="T32" fmla="*/ 621 w 2605"/>
                <a:gd name="T33" fmla="*/ 480 h 517"/>
                <a:gd name="T34" fmla="*/ 694 w 2605"/>
                <a:gd name="T35" fmla="*/ 480 h 517"/>
                <a:gd name="T36" fmla="*/ 767 w 2605"/>
                <a:gd name="T37" fmla="*/ 480 h 517"/>
                <a:gd name="T38" fmla="*/ 840 w 2605"/>
                <a:gd name="T39" fmla="*/ 492 h 517"/>
                <a:gd name="T40" fmla="*/ 937 w 2605"/>
                <a:gd name="T41" fmla="*/ 504 h 517"/>
                <a:gd name="T42" fmla="*/ 1010 w 2605"/>
                <a:gd name="T43" fmla="*/ 504 h 517"/>
                <a:gd name="T44" fmla="*/ 1059 w 2605"/>
                <a:gd name="T45" fmla="*/ 516 h 517"/>
                <a:gd name="T46" fmla="*/ 1132 w 2605"/>
                <a:gd name="T47" fmla="*/ 516 h 517"/>
                <a:gd name="T48" fmla="*/ 1180 w 2605"/>
                <a:gd name="T49" fmla="*/ 516 h 517"/>
                <a:gd name="T50" fmla="*/ 1278 w 2605"/>
                <a:gd name="T51" fmla="*/ 516 h 517"/>
                <a:gd name="T52" fmla="*/ 1351 w 2605"/>
                <a:gd name="T53" fmla="*/ 516 h 517"/>
                <a:gd name="T54" fmla="*/ 1448 w 2605"/>
                <a:gd name="T55" fmla="*/ 516 h 517"/>
                <a:gd name="T56" fmla="*/ 1545 w 2605"/>
                <a:gd name="T57" fmla="*/ 516 h 517"/>
                <a:gd name="T58" fmla="*/ 1643 w 2605"/>
                <a:gd name="T59" fmla="*/ 516 h 517"/>
                <a:gd name="T60" fmla="*/ 1679 w 2605"/>
                <a:gd name="T61" fmla="*/ 516 h 517"/>
                <a:gd name="T62" fmla="*/ 1716 w 2605"/>
                <a:gd name="T63" fmla="*/ 504 h 517"/>
                <a:gd name="T64" fmla="*/ 1764 w 2605"/>
                <a:gd name="T65" fmla="*/ 480 h 517"/>
                <a:gd name="T66" fmla="*/ 1801 w 2605"/>
                <a:gd name="T67" fmla="*/ 468 h 517"/>
                <a:gd name="T68" fmla="*/ 1837 w 2605"/>
                <a:gd name="T69" fmla="*/ 444 h 517"/>
                <a:gd name="T70" fmla="*/ 1910 w 2605"/>
                <a:gd name="T71" fmla="*/ 432 h 517"/>
                <a:gd name="T72" fmla="*/ 1947 w 2605"/>
                <a:gd name="T73" fmla="*/ 420 h 517"/>
                <a:gd name="T74" fmla="*/ 1996 w 2605"/>
                <a:gd name="T75" fmla="*/ 408 h 517"/>
                <a:gd name="T76" fmla="*/ 2044 w 2605"/>
                <a:gd name="T77" fmla="*/ 396 h 517"/>
                <a:gd name="T78" fmla="*/ 2142 w 2605"/>
                <a:gd name="T79" fmla="*/ 384 h 517"/>
                <a:gd name="T80" fmla="*/ 2178 w 2605"/>
                <a:gd name="T81" fmla="*/ 372 h 517"/>
                <a:gd name="T82" fmla="*/ 2227 w 2605"/>
                <a:gd name="T83" fmla="*/ 372 h 517"/>
                <a:gd name="T84" fmla="*/ 2263 w 2605"/>
                <a:gd name="T85" fmla="*/ 372 h 517"/>
                <a:gd name="T86" fmla="*/ 2300 w 2605"/>
                <a:gd name="T87" fmla="*/ 372 h 517"/>
                <a:gd name="T88" fmla="*/ 2336 w 2605"/>
                <a:gd name="T89" fmla="*/ 372 h 517"/>
                <a:gd name="T90" fmla="*/ 2373 w 2605"/>
                <a:gd name="T91" fmla="*/ 360 h 517"/>
                <a:gd name="T92" fmla="*/ 2421 w 2605"/>
                <a:gd name="T93" fmla="*/ 336 h 517"/>
                <a:gd name="T94" fmla="*/ 2458 w 2605"/>
                <a:gd name="T95" fmla="*/ 312 h 517"/>
                <a:gd name="T96" fmla="*/ 2494 w 2605"/>
                <a:gd name="T97" fmla="*/ 300 h 517"/>
                <a:gd name="T98" fmla="*/ 2531 w 2605"/>
                <a:gd name="T99" fmla="*/ 276 h 517"/>
                <a:gd name="T100" fmla="*/ 2567 w 2605"/>
                <a:gd name="T101" fmla="*/ 276 h 517"/>
                <a:gd name="T102" fmla="*/ 2604 w 2605"/>
                <a:gd name="T103" fmla="*/ 276 h 517"/>
                <a:gd name="T104" fmla="*/ 2604 w 2605"/>
                <a:gd name="T105" fmla="*/ 264 h 5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05" h="517">
                  <a:moveTo>
                    <a:pt x="0" y="0"/>
                  </a:moveTo>
                  <a:lnTo>
                    <a:pt x="0" y="36"/>
                  </a:lnTo>
                  <a:lnTo>
                    <a:pt x="12" y="72"/>
                  </a:lnTo>
                  <a:lnTo>
                    <a:pt x="24" y="108"/>
                  </a:lnTo>
                  <a:lnTo>
                    <a:pt x="37" y="144"/>
                  </a:lnTo>
                  <a:lnTo>
                    <a:pt x="61" y="180"/>
                  </a:lnTo>
                  <a:lnTo>
                    <a:pt x="97" y="228"/>
                  </a:lnTo>
                  <a:lnTo>
                    <a:pt x="134" y="276"/>
                  </a:lnTo>
                  <a:lnTo>
                    <a:pt x="170" y="312"/>
                  </a:lnTo>
                  <a:lnTo>
                    <a:pt x="207" y="336"/>
                  </a:lnTo>
                  <a:lnTo>
                    <a:pt x="243" y="372"/>
                  </a:lnTo>
                  <a:lnTo>
                    <a:pt x="292" y="408"/>
                  </a:lnTo>
                  <a:lnTo>
                    <a:pt x="365" y="420"/>
                  </a:lnTo>
                  <a:lnTo>
                    <a:pt x="462" y="444"/>
                  </a:lnTo>
                  <a:lnTo>
                    <a:pt x="535" y="456"/>
                  </a:lnTo>
                  <a:lnTo>
                    <a:pt x="572" y="468"/>
                  </a:lnTo>
                  <a:lnTo>
                    <a:pt x="621" y="480"/>
                  </a:lnTo>
                  <a:lnTo>
                    <a:pt x="694" y="480"/>
                  </a:lnTo>
                  <a:lnTo>
                    <a:pt x="767" y="480"/>
                  </a:lnTo>
                  <a:lnTo>
                    <a:pt x="840" y="492"/>
                  </a:lnTo>
                  <a:lnTo>
                    <a:pt x="937" y="504"/>
                  </a:lnTo>
                  <a:lnTo>
                    <a:pt x="1010" y="504"/>
                  </a:lnTo>
                  <a:lnTo>
                    <a:pt x="1059" y="516"/>
                  </a:lnTo>
                  <a:lnTo>
                    <a:pt x="1132" y="516"/>
                  </a:lnTo>
                  <a:lnTo>
                    <a:pt x="1180" y="516"/>
                  </a:lnTo>
                  <a:lnTo>
                    <a:pt x="1278" y="516"/>
                  </a:lnTo>
                  <a:lnTo>
                    <a:pt x="1351" y="516"/>
                  </a:lnTo>
                  <a:lnTo>
                    <a:pt x="1448" y="516"/>
                  </a:lnTo>
                  <a:lnTo>
                    <a:pt x="1545" y="516"/>
                  </a:lnTo>
                  <a:lnTo>
                    <a:pt x="1643" y="516"/>
                  </a:lnTo>
                  <a:lnTo>
                    <a:pt x="1679" y="516"/>
                  </a:lnTo>
                  <a:lnTo>
                    <a:pt x="1716" y="504"/>
                  </a:lnTo>
                  <a:lnTo>
                    <a:pt x="1764" y="480"/>
                  </a:lnTo>
                  <a:lnTo>
                    <a:pt x="1801" y="468"/>
                  </a:lnTo>
                  <a:lnTo>
                    <a:pt x="1837" y="444"/>
                  </a:lnTo>
                  <a:lnTo>
                    <a:pt x="1910" y="432"/>
                  </a:lnTo>
                  <a:lnTo>
                    <a:pt x="1947" y="420"/>
                  </a:lnTo>
                  <a:lnTo>
                    <a:pt x="1996" y="408"/>
                  </a:lnTo>
                  <a:lnTo>
                    <a:pt x="2044" y="396"/>
                  </a:lnTo>
                  <a:lnTo>
                    <a:pt x="2142" y="384"/>
                  </a:lnTo>
                  <a:lnTo>
                    <a:pt x="2178" y="372"/>
                  </a:lnTo>
                  <a:lnTo>
                    <a:pt x="2227" y="372"/>
                  </a:lnTo>
                  <a:lnTo>
                    <a:pt x="2263" y="372"/>
                  </a:lnTo>
                  <a:lnTo>
                    <a:pt x="2300" y="372"/>
                  </a:lnTo>
                  <a:lnTo>
                    <a:pt x="2336" y="372"/>
                  </a:lnTo>
                  <a:lnTo>
                    <a:pt x="2373" y="360"/>
                  </a:lnTo>
                  <a:lnTo>
                    <a:pt x="2421" y="336"/>
                  </a:lnTo>
                  <a:lnTo>
                    <a:pt x="2458" y="312"/>
                  </a:lnTo>
                  <a:lnTo>
                    <a:pt x="2494" y="300"/>
                  </a:lnTo>
                  <a:lnTo>
                    <a:pt x="2531" y="276"/>
                  </a:lnTo>
                  <a:lnTo>
                    <a:pt x="2567" y="276"/>
                  </a:lnTo>
                  <a:lnTo>
                    <a:pt x="2604" y="276"/>
                  </a:lnTo>
                  <a:lnTo>
                    <a:pt x="2604" y="264"/>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18" name="Freeform 17"/>
            <p:cNvSpPr>
              <a:spLocks/>
            </p:cNvSpPr>
            <p:nvPr/>
          </p:nvSpPr>
          <p:spPr bwMode="auto">
            <a:xfrm>
              <a:off x="2754" y="2652"/>
              <a:ext cx="2929" cy="529"/>
            </a:xfrm>
            <a:custGeom>
              <a:avLst/>
              <a:gdLst>
                <a:gd name="T0" fmla="*/ 0 w 2929"/>
                <a:gd name="T1" fmla="*/ 253 h 529"/>
                <a:gd name="T2" fmla="*/ 41 w 2929"/>
                <a:gd name="T3" fmla="*/ 253 h 529"/>
                <a:gd name="T4" fmla="*/ 96 w 2929"/>
                <a:gd name="T5" fmla="*/ 253 h 529"/>
                <a:gd name="T6" fmla="*/ 151 w 2929"/>
                <a:gd name="T7" fmla="*/ 275 h 529"/>
                <a:gd name="T8" fmla="*/ 192 w 2929"/>
                <a:gd name="T9" fmla="*/ 298 h 529"/>
                <a:gd name="T10" fmla="*/ 233 w 2929"/>
                <a:gd name="T11" fmla="*/ 310 h 529"/>
                <a:gd name="T12" fmla="*/ 287 w 2929"/>
                <a:gd name="T13" fmla="*/ 344 h 529"/>
                <a:gd name="T14" fmla="*/ 328 w 2929"/>
                <a:gd name="T15" fmla="*/ 367 h 529"/>
                <a:gd name="T16" fmla="*/ 383 w 2929"/>
                <a:gd name="T17" fmla="*/ 379 h 529"/>
                <a:gd name="T18" fmla="*/ 438 w 2929"/>
                <a:gd name="T19" fmla="*/ 402 h 529"/>
                <a:gd name="T20" fmla="*/ 479 w 2929"/>
                <a:gd name="T21" fmla="*/ 402 h 529"/>
                <a:gd name="T22" fmla="*/ 520 w 2929"/>
                <a:gd name="T23" fmla="*/ 413 h 529"/>
                <a:gd name="T24" fmla="*/ 629 w 2929"/>
                <a:gd name="T25" fmla="*/ 425 h 529"/>
                <a:gd name="T26" fmla="*/ 670 w 2929"/>
                <a:gd name="T27" fmla="*/ 425 h 529"/>
                <a:gd name="T28" fmla="*/ 711 w 2929"/>
                <a:gd name="T29" fmla="*/ 425 h 529"/>
                <a:gd name="T30" fmla="*/ 753 w 2929"/>
                <a:gd name="T31" fmla="*/ 425 h 529"/>
                <a:gd name="T32" fmla="*/ 794 w 2929"/>
                <a:gd name="T33" fmla="*/ 425 h 529"/>
                <a:gd name="T34" fmla="*/ 848 w 2929"/>
                <a:gd name="T35" fmla="*/ 425 h 529"/>
                <a:gd name="T36" fmla="*/ 903 w 2929"/>
                <a:gd name="T37" fmla="*/ 425 h 529"/>
                <a:gd name="T38" fmla="*/ 944 w 2929"/>
                <a:gd name="T39" fmla="*/ 436 h 529"/>
                <a:gd name="T40" fmla="*/ 985 w 2929"/>
                <a:gd name="T41" fmla="*/ 459 h 529"/>
                <a:gd name="T42" fmla="*/ 1095 w 2929"/>
                <a:gd name="T43" fmla="*/ 482 h 529"/>
                <a:gd name="T44" fmla="*/ 1136 w 2929"/>
                <a:gd name="T45" fmla="*/ 494 h 529"/>
                <a:gd name="T46" fmla="*/ 1190 w 2929"/>
                <a:gd name="T47" fmla="*/ 505 h 529"/>
                <a:gd name="T48" fmla="*/ 1231 w 2929"/>
                <a:gd name="T49" fmla="*/ 517 h 529"/>
                <a:gd name="T50" fmla="*/ 1272 w 2929"/>
                <a:gd name="T51" fmla="*/ 517 h 529"/>
                <a:gd name="T52" fmla="*/ 1327 w 2929"/>
                <a:gd name="T53" fmla="*/ 528 h 529"/>
                <a:gd name="T54" fmla="*/ 1437 w 2929"/>
                <a:gd name="T55" fmla="*/ 528 h 529"/>
                <a:gd name="T56" fmla="*/ 1491 w 2929"/>
                <a:gd name="T57" fmla="*/ 528 h 529"/>
                <a:gd name="T58" fmla="*/ 1532 w 2929"/>
                <a:gd name="T59" fmla="*/ 528 h 529"/>
                <a:gd name="T60" fmla="*/ 1573 w 2929"/>
                <a:gd name="T61" fmla="*/ 528 h 529"/>
                <a:gd name="T62" fmla="*/ 1615 w 2929"/>
                <a:gd name="T63" fmla="*/ 528 h 529"/>
                <a:gd name="T64" fmla="*/ 1669 w 2929"/>
                <a:gd name="T65" fmla="*/ 517 h 529"/>
                <a:gd name="T66" fmla="*/ 1724 w 2929"/>
                <a:gd name="T67" fmla="*/ 505 h 529"/>
                <a:gd name="T68" fmla="*/ 1806 w 2929"/>
                <a:gd name="T69" fmla="*/ 494 h 529"/>
                <a:gd name="T70" fmla="*/ 1847 w 2929"/>
                <a:gd name="T71" fmla="*/ 482 h 529"/>
                <a:gd name="T72" fmla="*/ 1888 w 2929"/>
                <a:gd name="T73" fmla="*/ 471 h 529"/>
                <a:gd name="T74" fmla="*/ 1929 w 2929"/>
                <a:gd name="T75" fmla="*/ 471 h 529"/>
                <a:gd name="T76" fmla="*/ 2039 w 2929"/>
                <a:gd name="T77" fmla="*/ 459 h 529"/>
                <a:gd name="T78" fmla="*/ 2121 w 2929"/>
                <a:gd name="T79" fmla="*/ 459 h 529"/>
                <a:gd name="T80" fmla="*/ 2162 w 2929"/>
                <a:gd name="T81" fmla="*/ 459 h 529"/>
                <a:gd name="T82" fmla="*/ 2203 w 2929"/>
                <a:gd name="T83" fmla="*/ 459 h 529"/>
                <a:gd name="T84" fmla="*/ 2244 w 2929"/>
                <a:gd name="T85" fmla="*/ 448 h 529"/>
                <a:gd name="T86" fmla="*/ 2299 w 2929"/>
                <a:gd name="T87" fmla="*/ 436 h 529"/>
                <a:gd name="T88" fmla="*/ 2353 w 2929"/>
                <a:gd name="T89" fmla="*/ 413 h 529"/>
                <a:gd name="T90" fmla="*/ 2394 w 2929"/>
                <a:gd name="T91" fmla="*/ 390 h 529"/>
                <a:gd name="T92" fmla="*/ 2435 w 2929"/>
                <a:gd name="T93" fmla="*/ 367 h 529"/>
                <a:gd name="T94" fmla="*/ 2476 w 2929"/>
                <a:gd name="T95" fmla="*/ 344 h 529"/>
                <a:gd name="T96" fmla="*/ 2518 w 2929"/>
                <a:gd name="T97" fmla="*/ 310 h 529"/>
                <a:gd name="T98" fmla="*/ 2559 w 2929"/>
                <a:gd name="T99" fmla="*/ 298 h 529"/>
                <a:gd name="T100" fmla="*/ 2600 w 2929"/>
                <a:gd name="T101" fmla="*/ 287 h 529"/>
                <a:gd name="T102" fmla="*/ 2641 w 2929"/>
                <a:gd name="T103" fmla="*/ 275 h 529"/>
                <a:gd name="T104" fmla="*/ 2682 w 2929"/>
                <a:gd name="T105" fmla="*/ 253 h 529"/>
                <a:gd name="T106" fmla="*/ 2723 w 2929"/>
                <a:gd name="T107" fmla="*/ 218 h 529"/>
                <a:gd name="T108" fmla="*/ 2750 w 2929"/>
                <a:gd name="T109" fmla="*/ 184 h 529"/>
                <a:gd name="T110" fmla="*/ 2805 w 2929"/>
                <a:gd name="T111" fmla="*/ 138 h 529"/>
                <a:gd name="T112" fmla="*/ 2846 w 2929"/>
                <a:gd name="T113" fmla="*/ 103 h 529"/>
                <a:gd name="T114" fmla="*/ 2873 w 2929"/>
                <a:gd name="T115" fmla="*/ 69 h 529"/>
                <a:gd name="T116" fmla="*/ 2914 w 2929"/>
                <a:gd name="T117" fmla="*/ 34 h 529"/>
                <a:gd name="T118" fmla="*/ 2928 w 2929"/>
                <a:gd name="T119" fmla="*/ 0 h 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29" h="529">
                  <a:moveTo>
                    <a:pt x="0" y="253"/>
                  </a:moveTo>
                  <a:lnTo>
                    <a:pt x="41" y="253"/>
                  </a:lnTo>
                  <a:lnTo>
                    <a:pt x="96" y="253"/>
                  </a:lnTo>
                  <a:lnTo>
                    <a:pt x="151" y="275"/>
                  </a:lnTo>
                  <a:lnTo>
                    <a:pt x="192" y="298"/>
                  </a:lnTo>
                  <a:lnTo>
                    <a:pt x="233" y="310"/>
                  </a:lnTo>
                  <a:lnTo>
                    <a:pt x="287" y="344"/>
                  </a:lnTo>
                  <a:lnTo>
                    <a:pt x="328" y="367"/>
                  </a:lnTo>
                  <a:lnTo>
                    <a:pt x="383" y="379"/>
                  </a:lnTo>
                  <a:lnTo>
                    <a:pt x="438" y="402"/>
                  </a:lnTo>
                  <a:lnTo>
                    <a:pt x="479" y="402"/>
                  </a:lnTo>
                  <a:lnTo>
                    <a:pt x="520" y="413"/>
                  </a:lnTo>
                  <a:lnTo>
                    <a:pt x="629" y="425"/>
                  </a:lnTo>
                  <a:lnTo>
                    <a:pt x="670" y="425"/>
                  </a:lnTo>
                  <a:lnTo>
                    <a:pt x="711" y="425"/>
                  </a:lnTo>
                  <a:lnTo>
                    <a:pt x="753" y="425"/>
                  </a:lnTo>
                  <a:lnTo>
                    <a:pt x="794" y="425"/>
                  </a:lnTo>
                  <a:lnTo>
                    <a:pt x="848" y="425"/>
                  </a:lnTo>
                  <a:lnTo>
                    <a:pt x="903" y="425"/>
                  </a:lnTo>
                  <a:lnTo>
                    <a:pt x="944" y="436"/>
                  </a:lnTo>
                  <a:lnTo>
                    <a:pt x="985" y="459"/>
                  </a:lnTo>
                  <a:lnTo>
                    <a:pt x="1095" y="482"/>
                  </a:lnTo>
                  <a:lnTo>
                    <a:pt x="1136" y="494"/>
                  </a:lnTo>
                  <a:lnTo>
                    <a:pt x="1190" y="505"/>
                  </a:lnTo>
                  <a:lnTo>
                    <a:pt x="1231" y="517"/>
                  </a:lnTo>
                  <a:lnTo>
                    <a:pt x="1272" y="517"/>
                  </a:lnTo>
                  <a:lnTo>
                    <a:pt x="1327" y="528"/>
                  </a:lnTo>
                  <a:lnTo>
                    <a:pt x="1437" y="528"/>
                  </a:lnTo>
                  <a:lnTo>
                    <a:pt x="1491" y="528"/>
                  </a:lnTo>
                  <a:lnTo>
                    <a:pt x="1532" y="528"/>
                  </a:lnTo>
                  <a:lnTo>
                    <a:pt x="1573" y="528"/>
                  </a:lnTo>
                  <a:lnTo>
                    <a:pt x="1615" y="528"/>
                  </a:lnTo>
                  <a:lnTo>
                    <a:pt x="1669" y="517"/>
                  </a:lnTo>
                  <a:lnTo>
                    <a:pt x="1724" y="505"/>
                  </a:lnTo>
                  <a:lnTo>
                    <a:pt x="1806" y="494"/>
                  </a:lnTo>
                  <a:lnTo>
                    <a:pt x="1847" y="482"/>
                  </a:lnTo>
                  <a:lnTo>
                    <a:pt x="1888" y="471"/>
                  </a:lnTo>
                  <a:lnTo>
                    <a:pt x="1929" y="471"/>
                  </a:lnTo>
                  <a:lnTo>
                    <a:pt x="2039" y="459"/>
                  </a:lnTo>
                  <a:lnTo>
                    <a:pt x="2121" y="459"/>
                  </a:lnTo>
                  <a:lnTo>
                    <a:pt x="2162" y="459"/>
                  </a:lnTo>
                  <a:lnTo>
                    <a:pt x="2203" y="459"/>
                  </a:lnTo>
                  <a:lnTo>
                    <a:pt x="2244" y="448"/>
                  </a:lnTo>
                  <a:lnTo>
                    <a:pt x="2299" y="436"/>
                  </a:lnTo>
                  <a:lnTo>
                    <a:pt x="2353" y="413"/>
                  </a:lnTo>
                  <a:lnTo>
                    <a:pt x="2394" y="390"/>
                  </a:lnTo>
                  <a:lnTo>
                    <a:pt x="2435" y="367"/>
                  </a:lnTo>
                  <a:lnTo>
                    <a:pt x="2476" y="344"/>
                  </a:lnTo>
                  <a:lnTo>
                    <a:pt x="2518" y="310"/>
                  </a:lnTo>
                  <a:lnTo>
                    <a:pt x="2559" y="298"/>
                  </a:lnTo>
                  <a:lnTo>
                    <a:pt x="2600" y="287"/>
                  </a:lnTo>
                  <a:lnTo>
                    <a:pt x="2641" y="275"/>
                  </a:lnTo>
                  <a:lnTo>
                    <a:pt x="2682" y="253"/>
                  </a:lnTo>
                  <a:lnTo>
                    <a:pt x="2723" y="218"/>
                  </a:lnTo>
                  <a:lnTo>
                    <a:pt x="2750" y="184"/>
                  </a:lnTo>
                  <a:lnTo>
                    <a:pt x="2805" y="138"/>
                  </a:lnTo>
                  <a:lnTo>
                    <a:pt x="2846" y="103"/>
                  </a:lnTo>
                  <a:lnTo>
                    <a:pt x="2873" y="69"/>
                  </a:lnTo>
                  <a:lnTo>
                    <a:pt x="2914" y="34"/>
                  </a:lnTo>
                  <a:lnTo>
                    <a:pt x="2928" y="0"/>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1568" name="Freeform 18"/>
          <p:cNvSpPr>
            <a:spLocks/>
          </p:cNvSpPr>
          <p:nvPr/>
        </p:nvSpPr>
        <p:spPr bwMode="auto">
          <a:xfrm>
            <a:off x="107950" y="1606550"/>
            <a:ext cx="236538" cy="1309688"/>
          </a:xfrm>
          <a:custGeom>
            <a:avLst/>
            <a:gdLst>
              <a:gd name="T0" fmla="*/ 302419389 w 149"/>
              <a:gd name="T1" fmla="*/ 2076609543 h 825"/>
              <a:gd name="T2" fmla="*/ 292338743 w 149"/>
              <a:gd name="T3" fmla="*/ 2046367656 h 825"/>
              <a:gd name="T4" fmla="*/ 272177450 w 149"/>
              <a:gd name="T5" fmla="*/ 2016125770 h 825"/>
              <a:gd name="T6" fmla="*/ 252016158 w 149"/>
              <a:gd name="T7" fmla="*/ 1985883883 h 825"/>
              <a:gd name="T8" fmla="*/ 231854865 w 149"/>
              <a:gd name="T9" fmla="*/ 1955641997 h 825"/>
              <a:gd name="T10" fmla="*/ 221774219 w 149"/>
              <a:gd name="T11" fmla="*/ 1925400110 h 825"/>
              <a:gd name="T12" fmla="*/ 201612926 w 149"/>
              <a:gd name="T13" fmla="*/ 1895158224 h 825"/>
              <a:gd name="T14" fmla="*/ 201612926 w 149"/>
              <a:gd name="T15" fmla="*/ 1864916337 h 825"/>
              <a:gd name="T16" fmla="*/ 191532280 w 149"/>
              <a:gd name="T17" fmla="*/ 1834674450 h 825"/>
              <a:gd name="T18" fmla="*/ 181451634 w 149"/>
              <a:gd name="T19" fmla="*/ 1804432564 h 825"/>
              <a:gd name="T20" fmla="*/ 171370987 w 149"/>
              <a:gd name="T21" fmla="*/ 1774190677 h 825"/>
              <a:gd name="T22" fmla="*/ 161290341 w 149"/>
              <a:gd name="T23" fmla="*/ 1743948791 h 825"/>
              <a:gd name="T24" fmla="*/ 161290341 w 149"/>
              <a:gd name="T25" fmla="*/ 1713706904 h 825"/>
              <a:gd name="T26" fmla="*/ 141129048 w 149"/>
              <a:gd name="T27" fmla="*/ 1673384389 h 825"/>
              <a:gd name="T28" fmla="*/ 131048402 w 149"/>
              <a:gd name="T29" fmla="*/ 1633061873 h 825"/>
              <a:gd name="T30" fmla="*/ 131048402 w 149"/>
              <a:gd name="T31" fmla="*/ 1602819987 h 825"/>
              <a:gd name="T32" fmla="*/ 131048402 w 149"/>
              <a:gd name="T33" fmla="*/ 1572578100 h 825"/>
              <a:gd name="T34" fmla="*/ 131048402 w 149"/>
              <a:gd name="T35" fmla="*/ 1532255585 h 825"/>
              <a:gd name="T36" fmla="*/ 131048402 w 149"/>
              <a:gd name="T37" fmla="*/ 1502013698 h 825"/>
              <a:gd name="T38" fmla="*/ 120967756 w 149"/>
              <a:gd name="T39" fmla="*/ 1471771812 h 825"/>
              <a:gd name="T40" fmla="*/ 120967756 w 149"/>
              <a:gd name="T41" fmla="*/ 1441529925 h 825"/>
              <a:gd name="T42" fmla="*/ 110887109 w 149"/>
              <a:gd name="T43" fmla="*/ 1411288039 h 825"/>
              <a:gd name="T44" fmla="*/ 110887109 w 149"/>
              <a:gd name="T45" fmla="*/ 1381046152 h 825"/>
              <a:gd name="T46" fmla="*/ 90725817 w 149"/>
              <a:gd name="T47" fmla="*/ 1300401121 h 825"/>
              <a:gd name="T48" fmla="*/ 70564524 w 149"/>
              <a:gd name="T49" fmla="*/ 1270159235 h 825"/>
              <a:gd name="T50" fmla="*/ 50403232 w 149"/>
              <a:gd name="T51" fmla="*/ 1229836720 h 825"/>
              <a:gd name="T52" fmla="*/ 30241939 w 149"/>
              <a:gd name="T53" fmla="*/ 1199594833 h 825"/>
              <a:gd name="T54" fmla="*/ 20161293 w 149"/>
              <a:gd name="T55" fmla="*/ 1169352946 h 825"/>
              <a:gd name="T56" fmla="*/ 10080646 w 149"/>
              <a:gd name="T57" fmla="*/ 1139111060 h 825"/>
              <a:gd name="T58" fmla="*/ 10080646 w 149"/>
              <a:gd name="T59" fmla="*/ 1058466029 h 825"/>
              <a:gd name="T60" fmla="*/ 0 w 149"/>
              <a:gd name="T61" fmla="*/ 1018143514 h 825"/>
              <a:gd name="T62" fmla="*/ 0 w 149"/>
              <a:gd name="T63" fmla="*/ 937498483 h 825"/>
              <a:gd name="T64" fmla="*/ 0 w 149"/>
              <a:gd name="T65" fmla="*/ 856853452 h 825"/>
              <a:gd name="T66" fmla="*/ 0 w 149"/>
              <a:gd name="T67" fmla="*/ 796369679 h 825"/>
              <a:gd name="T68" fmla="*/ 0 w 149"/>
              <a:gd name="T69" fmla="*/ 756047164 h 825"/>
              <a:gd name="T70" fmla="*/ 0 w 149"/>
              <a:gd name="T71" fmla="*/ 725805277 h 825"/>
              <a:gd name="T72" fmla="*/ 10080646 w 149"/>
              <a:gd name="T73" fmla="*/ 685482762 h 825"/>
              <a:gd name="T74" fmla="*/ 20161293 w 149"/>
              <a:gd name="T75" fmla="*/ 655240875 h 825"/>
              <a:gd name="T76" fmla="*/ 20161293 w 149"/>
              <a:gd name="T77" fmla="*/ 594757102 h 825"/>
              <a:gd name="T78" fmla="*/ 30241939 w 149"/>
              <a:gd name="T79" fmla="*/ 534273329 h 825"/>
              <a:gd name="T80" fmla="*/ 40322585 w 149"/>
              <a:gd name="T81" fmla="*/ 493950814 h 825"/>
              <a:gd name="T82" fmla="*/ 40322585 w 149"/>
              <a:gd name="T83" fmla="*/ 463708927 h 825"/>
              <a:gd name="T84" fmla="*/ 40322585 w 149"/>
              <a:gd name="T85" fmla="*/ 423386412 h 825"/>
              <a:gd name="T86" fmla="*/ 40322585 w 149"/>
              <a:gd name="T87" fmla="*/ 393144525 h 825"/>
              <a:gd name="T88" fmla="*/ 40322585 w 149"/>
              <a:gd name="T89" fmla="*/ 352822010 h 825"/>
              <a:gd name="T90" fmla="*/ 40322585 w 149"/>
              <a:gd name="T91" fmla="*/ 312499494 h 825"/>
              <a:gd name="T92" fmla="*/ 40322585 w 149"/>
              <a:gd name="T93" fmla="*/ 252015721 h 825"/>
              <a:gd name="T94" fmla="*/ 40322585 w 149"/>
              <a:gd name="T95" fmla="*/ 211693206 h 825"/>
              <a:gd name="T96" fmla="*/ 50403232 w 149"/>
              <a:gd name="T97" fmla="*/ 171370690 h 825"/>
              <a:gd name="T98" fmla="*/ 60483878 w 149"/>
              <a:gd name="T99" fmla="*/ 141128804 h 825"/>
              <a:gd name="T100" fmla="*/ 90725817 w 149"/>
              <a:gd name="T101" fmla="*/ 110886917 h 825"/>
              <a:gd name="T102" fmla="*/ 120967756 w 149"/>
              <a:gd name="T103" fmla="*/ 100806288 h 825"/>
              <a:gd name="T104" fmla="*/ 151209695 w 149"/>
              <a:gd name="T105" fmla="*/ 90725660 h 825"/>
              <a:gd name="T106" fmla="*/ 181451634 w 149"/>
              <a:gd name="T107" fmla="*/ 80645031 h 825"/>
              <a:gd name="T108" fmla="*/ 211693572 w 149"/>
              <a:gd name="T109" fmla="*/ 70564402 h 825"/>
              <a:gd name="T110" fmla="*/ 241935511 w 149"/>
              <a:gd name="T111" fmla="*/ 50403144 h 825"/>
              <a:gd name="T112" fmla="*/ 342741974 w 149"/>
              <a:gd name="T113" fmla="*/ 0 h 825"/>
              <a:gd name="T114" fmla="*/ 372983913 w 149"/>
              <a:gd name="T115" fmla="*/ 0 h 8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9" h="825">
                <a:moveTo>
                  <a:pt x="120" y="824"/>
                </a:moveTo>
                <a:lnTo>
                  <a:pt x="116" y="812"/>
                </a:lnTo>
                <a:lnTo>
                  <a:pt x="108" y="800"/>
                </a:lnTo>
                <a:lnTo>
                  <a:pt x="100" y="788"/>
                </a:lnTo>
                <a:lnTo>
                  <a:pt x="92" y="776"/>
                </a:lnTo>
                <a:lnTo>
                  <a:pt x="88" y="764"/>
                </a:lnTo>
                <a:lnTo>
                  <a:pt x="80" y="752"/>
                </a:lnTo>
                <a:lnTo>
                  <a:pt x="80" y="740"/>
                </a:lnTo>
                <a:lnTo>
                  <a:pt x="76" y="728"/>
                </a:lnTo>
                <a:lnTo>
                  <a:pt x="72" y="716"/>
                </a:lnTo>
                <a:lnTo>
                  <a:pt x="68" y="704"/>
                </a:lnTo>
                <a:lnTo>
                  <a:pt x="64" y="692"/>
                </a:lnTo>
                <a:lnTo>
                  <a:pt x="64" y="680"/>
                </a:lnTo>
                <a:lnTo>
                  <a:pt x="56" y="664"/>
                </a:lnTo>
                <a:lnTo>
                  <a:pt x="52" y="648"/>
                </a:lnTo>
                <a:lnTo>
                  <a:pt x="52" y="636"/>
                </a:lnTo>
                <a:lnTo>
                  <a:pt x="52" y="624"/>
                </a:lnTo>
                <a:lnTo>
                  <a:pt x="52" y="608"/>
                </a:lnTo>
                <a:lnTo>
                  <a:pt x="52" y="596"/>
                </a:lnTo>
                <a:lnTo>
                  <a:pt x="48" y="584"/>
                </a:lnTo>
                <a:lnTo>
                  <a:pt x="48" y="572"/>
                </a:lnTo>
                <a:lnTo>
                  <a:pt x="44" y="560"/>
                </a:lnTo>
                <a:lnTo>
                  <a:pt x="44" y="548"/>
                </a:lnTo>
                <a:lnTo>
                  <a:pt x="36" y="516"/>
                </a:lnTo>
                <a:lnTo>
                  <a:pt x="28" y="504"/>
                </a:lnTo>
                <a:lnTo>
                  <a:pt x="20" y="488"/>
                </a:lnTo>
                <a:lnTo>
                  <a:pt x="12" y="476"/>
                </a:lnTo>
                <a:lnTo>
                  <a:pt x="8" y="464"/>
                </a:lnTo>
                <a:lnTo>
                  <a:pt x="4" y="452"/>
                </a:lnTo>
                <a:lnTo>
                  <a:pt x="4" y="420"/>
                </a:lnTo>
                <a:lnTo>
                  <a:pt x="0" y="404"/>
                </a:lnTo>
                <a:lnTo>
                  <a:pt x="0" y="372"/>
                </a:lnTo>
                <a:lnTo>
                  <a:pt x="0" y="340"/>
                </a:lnTo>
                <a:lnTo>
                  <a:pt x="0" y="316"/>
                </a:lnTo>
                <a:lnTo>
                  <a:pt x="0" y="300"/>
                </a:lnTo>
                <a:lnTo>
                  <a:pt x="0" y="288"/>
                </a:lnTo>
                <a:lnTo>
                  <a:pt x="4" y="272"/>
                </a:lnTo>
                <a:lnTo>
                  <a:pt x="8" y="260"/>
                </a:lnTo>
                <a:lnTo>
                  <a:pt x="8" y="236"/>
                </a:lnTo>
                <a:lnTo>
                  <a:pt x="12" y="212"/>
                </a:lnTo>
                <a:lnTo>
                  <a:pt x="16" y="196"/>
                </a:lnTo>
                <a:lnTo>
                  <a:pt x="16" y="184"/>
                </a:lnTo>
                <a:lnTo>
                  <a:pt x="16" y="168"/>
                </a:lnTo>
                <a:lnTo>
                  <a:pt x="16" y="156"/>
                </a:lnTo>
                <a:lnTo>
                  <a:pt x="16" y="140"/>
                </a:lnTo>
                <a:lnTo>
                  <a:pt x="16" y="124"/>
                </a:lnTo>
                <a:lnTo>
                  <a:pt x="16" y="100"/>
                </a:lnTo>
                <a:lnTo>
                  <a:pt x="16" y="84"/>
                </a:lnTo>
                <a:lnTo>
                  <a:pt x="20" y="68"/>
                </a:lnTo>
                <a:lnTo>
                  <a:pt x="24" y="56"/>
                </a:lnTo>
                <a:lnTo>
                  <a:pt x="36" y="44"/>
                </a:lnTo>
                <a:lnTo>
                  <a:pt x="48" y="40"/>
                </a:lnTo>
                <a:lnTo>
                  <a:pt x="60" y="36"/>
                </a:lnTo>
                <a:lnTo>
                  <a:pt x="72" y="32"/>
                </a:lnTo>
                <a:lnTo>
                  <a:pt x="84" y="28"/>
                </a:lnTo>
                <a:lnTo>
                  <a:pt x="96" y="20"/>
                </a:lnTo>
                <a:lnTo>
                  <a:pt x="136" y="0"/>
                </a:lnTo>
                <a:lnTo>
                  <a:pt x="148" y="0"/>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69" name="Rectangle 19"/>
          <p:cNvSpPr>
            <a:spLocks noChangeArrowheads="1"/>
          </p:cNvSpPr>
          <p:nvPr/>
        </p:nvSpPr>
        <p:spPr bwMode="auto">
          <a:xfrm>
            <a:off x="1338263" y="2970213"/>
            <a:ext cx="6381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400</a:t>
            </a:r>
          </a:p>
        </p:txBody>
      </p:sp>
      <p:sp>
        <p:nvSpPr>
          <p:cNvPr id="151570" name="Rectangle 20"/>
          <p:cNvSpPr>
            <a:spLocks noChangeArrowheads="1"/>
          </p:cNvSpPr>
          <p:nvPr/>
        </p:nvSpPr>
        <p:spPr bwMode="auto">
          <a:xfrm>
            <a:off x="7148513" y="2424113"/>
            <a:ext cx="6381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400</a:t>
            </a:r>
          </a:p>
        </p:txBody>
      </p:sp>
      <p:sp>
        <p:nvSpPr>
          <p:cNvPr id="151571" name="Rectangle 21"/>
          <p:cNvSpPr>
            <a:spLocks noChangeArrowheads="1"/>
          </p:cNvSpPr>
          <p:nvPr/>
        </p:nvSpPr>
        <p:spPr bwMode="auto">
          <a:xfrm>
            <a:off x="4284663" y="3948113"/>
            <a:ext cx="63817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300</a:t>
            </a:r>
          </a:p>
        </p:txBody>
      </p:sp>
      <p:sp>
        <p:nvSpPr>
          <p:cNvPr id="151572" name="Freeform 22"/>
          <p:cNvSpPr>
            <a:spLocks/>
          </p:cNvSpPr>
          <p:nvPr/>
        </p:nvSpPr>
        <p:spPr bwMode="auto">
          <a:xfrm>
            <a:off x="603250" y="1644650"/>
            <a:ext cx="2281238" cy="1766888"/>
          </a:xfrm>
          <a:custGeom>
            <a:avLst/>
            <a:gdLst>
              <a:gd name="T0" fmla="*/ 544353869 w 1437"/>
              <a:gd name="T1" fmla="*/ 241935068 h 1113"/>
              <a:gd name="T2" fmla="*/ 443547597 w 1437"/>
              <a:gd name="T3" fmla="*/ 312499463 h 1113"/>
              <a:gd name="T4" fmla="*/ 332660698 w 1437"/>
              <a:gd name="T5" fmla="*/ 413305742 h 1113"/>
              <a:gd name="T6" fmla="*/ 231854426 w 1437"/>
              <a:gd name="T7" fmla="*/ 574595788 h 1113"/>
              <a:gd name="T8" fmla="*/ 141128781 w 1437"/>
              <a:gd name="T9" fmla="*/ 796369600 h 1113"/>
              <a:gd name="T10" fmla="*/ 90725645 w 1437"/>
              <a:gd name="T11" fmla="*/ 997982157 h 1113"/>
              <a:gd name="T12" fmla="*/ 50403136 w 1437"/>
              <a:gd name="T13" fmla="*/ 1219755970 h 1113"/>
              <a:gd name="T14" fmla="*/ 30241882 w 1437"/>
              <a:gd name="T15" fmla="*/ 1421368527 h 1113"/>
              <a:gd name="T16" fmla="*/ 10080627 w 1437"/>
              <a:gd name="T17" fmla="*/ 1602819829 h 1113"/>
              <a:gd name="T18" fmla="*/ 0 w 1437"/>
              <a:gd name="T19" fmla="*/ 1824593641 h 1113"/>
              <a:gd name="T20" fmla="*/ 0 w 1437"/>
              <a:gd name="T21" fmla="*/ 2026206198 h 1113"/>
              <a:gd name="T22" fmla="*/ 10080627 w 1437"/>
              <a:gd name="T23" fmla="*/ 2147483646 h 1113"/>
              <a:gd name="T24" fmla="*/ 120967527 w 1437"/>
              <a:gd name="T25" fmla="*/ 2147483646 h 1113"/>
              <a:gd name="T26" fmla="*/ 282257562 w 1437"/>
              <a:gd name="T27" fmla="*/ 2147483646 h 1113"/>
              <a:gd name="T28" fmla="*/ 524192615 w 1437"/>
              <a:gd name="T29" fmla="*/ 2147483646 h 1113"/>
              <a:gd name="T30" fmla="*/ 655240769 w 1437"/>
              <a:gd name="T31" fmla="*/ 2147483646 h 1113"/>
              <a:gd name="T32" fmla="*/ 836692058 w 1437"/>
              <a:gd name="T33" fmla="*/ 2147483646 h 1113"/>
              <a:gd name="T34" fmla="*/ 937498330 w 1437"/>
              <a:gd name="T35" fmla="*/ 2147483646 h 1113"/>
              <a:gd name="T36" fmla="*/ 1149191502 w 1437"/>
              <a:gd name="T37" fmla="*/ 2147483646 h 1113"/>
              <a:gd name="T38" fmla="*/ 1330642792 w 1437"/>
              <a:gd name="T39" fmla="*/ 2147483646 h 1113"/>
              <a:gd name="T40" fmla="*/ 1572577845 w 1437"/>
              <a:gd name="T41" fmla="*/ 2147483646 h 1113"/>
              <a:gd name="T42" fmla="*/ 1794351643 w 1437"/>
              <a:gd name="T43" fmla="*/ 2147483646 h 1113"/>
              <a:gd name="T44" fmla="*/ 1975802933 w 1437"/>
              <a:gd name="T45" fmla="*/ 2147483646 h 1113"/>
              <a:gd name="T46" fmla="*/ 2147483646 w 1437"/>
              <a:gd name="T47" fmla="*/ 2147483646 h 1113"/>
              <a:gd name="T48" fmla="*/ 2147483646 w 1437"/>
              <a:gd name="T49" fmla="*/ 2147483646 h 1113"/>
              <a:gd name="T50" fmla="*/ 2147483646 w 1437"/>
              <a:gd name="T51" fmla="*/ 2147483646 h 1113"/>
              <a:gd name="T52" fmla="*/ 2147483646 w 1437"/>
              <a:gd name="T53" fmla="*/ 2147483646 h 1113"/>
              <a:gd name="T54" fmla="*/ 2147483646 w 1437"/>
              <a:gd name="T55" fmla="*/ 2147483646 h 1113"/>
              <a:gd name="T56" fmla="*/ 2147483646 w 1437"/>
              <a:gd name="T57" fmla="*/ 2147483646 h 1113"/>
              <a:gd name="T58" fmla="*/ 2147483646 w 1437"/>
              <a:gd name="T59" fmla="*/ 2147483646 h 1113"/>
              <a:gd name="T60" fmla="*/ 2147483646 w 1437"/>
              <a:gd name="T61" fmla="*/ 2147483646 h 1113"/>
              <a:gd name="T62" fmla="*/ 2147483646 w 1437"/>
              <a:gd name="T63" fmla="*/ 2086689965 h 1113"/>
              <a:gd name="T64" fmla="*/ 2147483646 w 1437"/>
              <a:gd name="T65" fmla="*/ 1905238664 h 1113"/>
              <a:gd name="T66" fmla="*/ 2147483646 w 1437"/>
              <a:gd name="T67" fmla="*/ 1723787363 h 1113"/>
              <a:gd name="T68" fmla="*/ 2147483646 w 1437"/>
              <a:gd name="T69" fmla="*/ 1502013550 h 1113"/>
              <a:gd name="T70" fmla="*/ 2147483646 w 1437"/>
              <a:gd name="T71" fmla="*/ 1381046016 h 1113"/>
              <a:gd name="T72" fmla="*/ 2147483646 w 1437"/>
              <a:gd name="T73" fmla="*/ 1239917226 h 1113"/>
              <a:gd name="T74" fmla="*/ 2147483646 w 1437"/>
              <a:gd name="T75" fmla="*/ 1078627180 h 1113"/>
              <a:gd name="T76" fmla="*/ 2147483646 w 1437"/>
              <a:gd name="T77" fmla="*/ 917337135 h 1113"/>
              <a:gd name="T78" fmla="*/ 2147483646 w 1437"/>
              <a:gd name="T79" fmla="*/ 735885833 h 1113"/>
              <a:gd name="T80" fmla="*/ 2147483646 w 1437"/>
              <a:gd name="T81" fmla="*/ 534273276 h 1113"/>
              <a:gd name="T82" fmla="*/ 2147483646 w 1437"/>
              <a:gd name="T83" fmla="*/ 423386370 h 1113"/>
              <a:gd name="T84" fmla="*/ 2147483646 w 1437"/>
              <a:gd name="T85" fmla="*/ 362902603 h 1113"/>
              <a:gd name="T86" fmla="*/ 2147483646 w 1437"/>
              <a:gd name="T87" fmla="*/ 312499463 h 1113"/>
              <a:gd name="T88" fmla="*/ 2147483646 w 1437"/>
              <a:gd name="T89" fmla="*/ 241935068 h 1113"/>
              <a:gd name="T90" fmla="*/ 2147483646 w 1437"/>
              <a:gd name="T91" fmla="*/ 171370673 h 1113"/>
              <a:gd name="T92" fmla="*/ 2147483646 w 1437"/>
              <a:gd name="T93" fmla="*/ 120967534 h 1113"/>
              <a:gd name="T94" fmla="*/ 2147483646 w 1437"/>
              <a:gd name="T95" fmla="*/ 80645023 h 1113"/>
              <a:gd name="T96" fmla="*/ 2147483646 w 1437"/>
              <a:gd name="T97" fmla="*/ 60483767 h 1113"/>
              <a:gd name="T98" fmla="*/ 2147483646 w 1437"/>
              <a:gd name="T99" fmla="*/ 30241884 h 1113"/>
              <a:gd name="T100" fmla="*/ 2086689832 w 1437"/>
              <a:gd name="T101" fmla="*/ 20161256 h 1113"/>
              <a:gd name="T102" fmla="*/ 1925399797 w 1437"/>
              <a:gd name="T103" fmla="*/ 10080628 h 1113"/>
              <a:gd name="T104" fmla="*/ 1723787253 w 1437"/>
              <a:gd name="T105" fmla="*/ 10080628 h 1113"/>
              <a:gd name="T106" fmla="*/ 1522174709 w 1437"/>
              <a:gd name="T107" fmla="*/ 10080628 h 1113"/>
              <a:gd name="T108" fmla="*/ 1360884673 w 1437"/>
              <a:gd name="T109" fmla="*/ 10080628 h 1113"/>
              <a:gd name="T110" fmla="*/ 1199594638 w 1437"/>
              <a:gd name="T111" fmla="*/ 0 h 1113"/>
              <a:gd name="T112" fmla="*/ 1058465857 w 1437"/>
              <a:gd name="T113" fmla="*/ 0 h 1113"/>
              <a:gd name="T114" fmla="*/ 947578958 w 1437"/>
              <a:gd name="T115" fmla="*/ 10080628 h 1113"/>
              <a:gd name="T116" fmla="*/ 846772686 w 1437"/>
              <a:gd name="T117" fmla="*/ 70564395 h 1113"/>
              <a:gd name="T118" fmla="*/ 756047041 w 1437"/>
              <a:gd name="T119" fmla="*/ 120967534 h 1113"/>
              <a:gd name="T120" fmla="*/ 665321396 w 1437"/>
              <a:gd name="T121" fmla="*/ 161290046 h 1113"/>
              <a:gd name="T122" fmla="*/ 594757005 w 1437"/>
              <a:gd name="T123" fmla="*/ 221773813 h 1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7" h="1113">
                <a:moveTo>
                  <a:pt x="240" y="92"/>
                </a:moveTo>
                <a:lnTo>
                  <a:pt x="228" y="92"/>
                </a:lnTo>
                <a:lnTo>
                  <a:pt x="216" y="96"/>
                </a:lnTo>
                <a:lnTo>
                  <a:pt x="204" y="100"/>
                </a:lnTo>
                <a:lnTo>
                  <a:pt x="192" y="112"/>
                </a:lnTo>
                <a:lnTo>
                  <a:pt x="176" y="124"/>
                </a:lnTo>
                <a:lnTo>
                  <a:pt x="160" y="140"/>
                </a:lnTo>
                <a:lnTo>
                  <a:pt x="148" y="152"/>
                </a:lnTo>
                <a:lnTo>
                  <a:pt x="132" y="164"/>
                </a:lnTo>
                <a:lnTo>
                  <a:pt x="116" y="180"/>
                </a:lnTo>
                <a:lnTo>
                  <a:pt x="108" y="196"/>
                </a:lnTo>
                <a:lnTo>
                  <a:pt x="92" y="228"/>
                </a:lnTo>
                <a:lnTo>
                  <a:pt x="80" y="244"/>
                </a:lnTo>
                <a:lnTo>
                  <a:pt x="68" y="276"/>
                </a:lnTo>
                <a:lnTo>
                  <a:pt x="56" y="316"/>
                </a:lnTo>
                <a:lnTo>
                  <a:pt x="52" y="340"/>
                </a:lnTo>
                <a:lnTo>
                  <a:pt x="48" y="364"/>
                </a:lnTo>
                <a:lnTo>
                  <a:pt x="36" y="396"/>
                </a:lnTo>
                <a:lnTo>
                  <a:pt x="32" y="428"/>
                </a:lnTo>
                <a:lnTo>
                  <a:pt x="24" y="452"/>
                </a:lnTo>
                <a:lnTo>
                  <a:pt x="20" y="484"/>
                </a:lnTo>
                <a:lnTo>
                  <a:pt x="16" y="516"/>
                </a:lnTo>
                <a:lnTo>
                  <a:pt x="12" y="540"/>
                </a:lnTo>
                <a:lnTo>
                  <a:pt x="12" y="564"/>
                </a:lnTo>
                <a:lnTo>
                  <a:pt x="8" y="588"/>
                </a:lnTo>
                <a:lnTo>
                  <a:pt x="8" y="612"/>
                </a:lnTo>
                <a:lnTo>
                  <a:pt x="4" y="636"/>
                </a:lnTo>
                <a:lnTo>
                  <a:pt x="4" y="660"/>
                </a:lnTo>
                <a:lnTo>
                  <a:pt x="4" y="692"/>
                </a:lnTo>
                <a:lnTo>
                  <a:pt x="0" y="724"/>
                </a:lnTo>
                <a:lnTo>
                  <a:pt x="0" y="756"/>
                </a:lnTo>
                <a:lnTo>
                  <a:pt x="0" y="780"/>
                </a:lnTo>
                <a:lnTo>
                  <a:pt x="0" y="804"/>
                </a:lnTo>
                <a:lnTo>
                  <a:pt x="0" y="828"/>
                </a:lnTo>
                <a:lnTo>
                  <a:pt x="0" y="860"/>
                </a:lnTo>
                <a:lnTo>
                  <a:pt x="4" y="884"/>
                </a:lnTo>
                <a:lnTo>
                  <a:pt x="12" y="900"/>
                </a:lnTo>
                <a:lnTo>
                  <a:pt x="16" y="924"/>
                </a:lnTo>
                <a:lnTo>
                  <a:pt x="48" y="940"/>
                </a:lnTo>
                <a:lnTo>
                  <a:pt x="64" y="956"/>
                </a:lnTo>
                <a:lnTo>
                  <a:pt x="88" y="960"/>
                </a:lnTo>
                <a:lnTo>
                  <a:pt x="112" y="964"/>
                </a:lnTo>
                <a:lnTo>
                  <a:pt x="144" y="968"/>
                </a:lnTo>
                <a:lnTo>
                  <a:pt x="176" y="972"/>
                </a:lnTo>
                <a:lnTo>
                  <a:pt x="208" y="980"/>
                </a:lnTo>
                <a:lnTo>
                  <a:pt x="232" y="984"/>
                </a:lnTo>
                <a:lnTo>
                  <a:pt x="248" y="988"/>
                </a:lnTo>
                <a:lnTo>
                  <a:pt x="260" y="996"/>
                </a:lnTo>
                <a:lnTo>
                  <a:pt x="276" y="1004"/>
                </a:lnTo>
                <a:lnTo>
                  <a:pt x="308" y="1016"/>
                </a:lnTo>
                <a:lnTo>
                  <a:pt x="332" y="1040"/>
                </a:lnTo>
                <a:lnTo>
                  <a:pt x="348" y="1052"/>
                </a:lnTo>
                <a:lnTo>
                  <a:pt x="356" y="1064"/>
                </a:lnTo>
                <a:lnTo>
                  <a:pt x="372" y="1072"/>
                </a:lnTo>
                <a:lnTo>
                  <a:pt x="384" y="1076"/>
                </a:lnTo>
                <a:lnTo>
                  <a:pt x="424" y="1084"/>
                </a:lnTo>
                <a:lnTo>
                  <a:pt x="456" y="1088"/>
                </a:lnTo>
                <a:lnTo>
                  <a:pt x="480" y="1092"/>
                </a:lnTo>
                <a:lnTo>
                  <a:pt x="504" y="1100"/>
                </a:lnTo>
                <a:lnTo>
                  <a:pt x="528" y="1104"/>
                </a:lnTo>
                <a:lnTo>
                  <a:pt x="560" y="1108"/>
                </a:lnTo>
                <a:lnTo>
                  <a:pt x="592" y="1112"/>
                </a:lnTo>
                <a:lnTo>
                  <a:pt x="624" y="1112"/>
                </a:lnTo>
                <a:lnTo>
                  <a:pt x="656" y="1112"/>
                </a:lnTo>
                <a:lnTo>
                  <a:pt x="688" y="1112"/>
                </a:lnTo>
                <a:lnTo>
                  <a:pt x="712" y="1112"/>
                </a:lnTo>
                <a:lnTo>
                  <a:pt x="736" y="1112"/>
                </a:lnTo>
                <a:lnTo>
                  <a:pt x="760" y="1112"/>
                </a:lnTo>
                <a:lnTo>
                  <a:pt x="784" y="1112"/>
                </a:lnTo>
                <a:lnTo>
                  <a:pt x="816" y="1112"/>
                </a:lnTo>
                <a:lnTo>
                  <a:pt x="840" y="1112"/>
                </a:lnTo>
                <a:lnTo>
                  <a:pt x="856" y="1112"/>
                </a:lnTo>
                <a:lnTo>
                  <a:pt x="880" y="1112"/>
                </a:lnTo>
                <a:lnTo>
                  <a:pt x="912" y="1108"/>
                </a:lnTo>
                <a:lnTo>
                  <a:pt x="944" y="1108"/>
                </a:lnTo>
                <a:lnTo>
                  <a:pt x="976" y="1108"/>
                </a:lnTo>
                <a:lnTo>
                  <a:pt x="1000" y="1108"/>
                </a:lnTo>
                <a:lnTo>
                  <a:pt x="1024" y="1104"/>
                </a:lnTo>
                <a:lnTo>
                  <a:pt x="1056" y="1104"/>
                </a:lnTo>
                <a:lnTo>
                  <a:pt x="1088" y="1096"/>
                </a:lnTo>
                <a:lnTo>
                  <a:pt x="1120" y="1088"/>
                </a:lnTo>
                <a:lnTo>
                  <a:pt x="1144" y="1080"/>
                </a:lnTo>
                <a:lnTo>
                  <a:pt x="1176" y="1072"/>
                </a:lnTo>
                <a:lnTo>
                  <a:pt x="1200" y="1064"/>
                </a:lnTo>
                <a:lnTo>
                  <a:pt x="1224" y="1056"/>
                </a:lnTo>
                <a:lnTo>
                  <a:pt x="1240" y="1040"/>
                </a:lnTo>
                <a:lnTo>
                  <a:pt x="1252" y="1028"/>
                </a:lnTo>
                <a:lnTo>
                  <a:pt x="1260" y="1012"/>
                </a:lnTo>
                <a:lnTo>
                  <a:pt x="1268" y="996"/>
                </a:lnTo>
                <a:lnTo>
                  <a:pt x="1272" y="972"/>
                </a:lnTo>
                <a:lnTo>
                  <a:pt x="1276" y="948"/>
                </a:lnTo>
                <a:lnTo>
                  <a:pt x="1280" y="924"/>
                </a:lnTo>
                <a:lnTo>
                  <a:pt x="1284" y="900"/>
                </a:lnTo>
                <a:lnTo>
                  <a:pt x="1292" y="876"/>
                </a:lnTo>
                <a:lnTo>
                  <a:pt x="1296" y="852"/>
                </a:lnTo>
                <a:lnTo>
                  <a:pt x="1304" y="828"/>
                </a:lnTo>
                <a:lnTo>
                  <a:pt x="1308" y="804"/>
                </a:lnTo>
                <a:lnTo>
                  <a:pt x="1316" y="780"/>
                </a:lnTo>
                <a:lnTo>
                  <a:pt x="1324" y="756"/>
                </a:lnTo>
                <a:lnTo>
                  <a:pt x="1336" y="724"/>
                </a:lnTo>
                <a:lnTo>
                  <a:pt x="1352" y="708"/>
                </a:lnTo>
                <a:lnTo>
                  <a:pt x="1360" y="684"/>
                </a:lnTo>
                <a:lnTo>
                  <a:pt x="1368" y="660"/>
                </a:lnTo>
                <a:lnTo>
                  <a:pt x="1384" y="628"/>
                </a:lnTo>
                <a:lnTo>
                  <a:pt x="1400" y="596"/>
                </a:lnTo>
                <a:lnTo>
                  <a:pt x="1412" y="580"/>
                </a:lnTo>
                <a:lnTo>
                  <a:pt x="1416" y="564"/>
                </a:lnTo>
                <a:lnTo>
                  <a:pt x="1424" y="548"/>
                </a:lnTo>
                <a:lnTo>
                  <a:pt x="1428" y="532"/>
                </a:lnTo>
                <a:lnTo>
                  <a:pt x="1432" y="516"/>
                </a:lnTo>
                <a:lnTo>
                  <a:pt x="1436" y="492"/>
                </a:lnTo>
                <a:lnTo>
                  <a:pt x="1436" y="468"/>
                </a:lnTo>
                <a:lnTo>
                  <a:pt x="1436" y="452"/>
                </a:lnTo>
                <a:lnTo>
                  <a:pt x="1436" y="428"/>
                </a:lnTo>
                <a:lnTo>
                  <a:pt x="1436" y="412"/>
                </a:lnTo>
                <a:lnTo>
                  <a:pt x="1436" y="388"/>
                </a:lnTo>
                <a:lnTo>
                  <a:pt x="1436" y="364"/>
                </a:lnTo>
                <a:lnTo>
                  <a:pt x="1436" y="340"/>
                </a:lnTo>
                <a:lnTo>
                  <a:pt x="1436" y="316"/>
                </a:lnTo>
                <a:lnTo>
                  <a:pt x="1436" y="292"/>
                </a:lnTo>
                <a:lnTo>
                  <a:pt x="1436" y="268"/>
                </a:lnTo>
                <a:lnTo>
                  <a:pt x="1436" y="244"/>
                </a:lnTo>
                <a:lnTo>
                  <a:pt x="1436" y="212"/>
                </a:lnTo>
                <a:lnTo>
                  <a:pt x="1432" y="196"/>
                </a:lnTo>
                <a:lnTo>
                  <a:pt x="1428" y="180"/>
                </a:lnTo>
                <a:lnTo>
                  <a:pt x="1412" y="168"/>
                </a:lnTo>
                <a:lnTo>
                  <a:pt x="1380" y="160"/>
                </a:lnTo>
                <a:lnTo>
                  <a:pt x="1348" y="148"/>
                </a:lnTo>
                <a:lnTo>
                  <a:pt x="1332" y="144"/>
                </a:lnTo>
                <a:lnTo>
                  <a:pt x="1308" y="140"/>
                </a:lnTo>
                <a:lnTo>
                  <a:pt x="1284" y="136"/>
                </a:lnTo>
                <a:lnTo>
                  <a:pt x="1252" y="124"/>
                </a:lnTo>
                <a:lnTo>
                  <a:pt x="1220" y="108"/>
                </a:lnTo>
                <a:lnTo>
                  <a:pt x="1204" y="100"/>
                </a:lnTo>
                <a:lnTo>
                  <a:pt x="1180" y="96"/>
                </a:lnTo>
                <a:lnTo>
                  <a:pt x="1168" y="88"/>
                </a:lnTo>
                <a:lnTo>
                  <a:pt x="1156" y="80"/>
                </a:lnTo>
                <a:lnTo>
                  <a:pt x="1144" y="68"/>
                </a:lnTo>
                <a:lnTo>
                  <a:pt x="1132" y="60"/>
                </a:lnTo>
                <a:lnTo>
                  <a:pt x="1116" y="52"/>
                </a:lnTo>
                <a:lnTo>
                  <a:pt x="1092" y="48"/>
                </a:lnTo>
                <a:lnTo>
                  <a:pt x="1068" y="44"/>
                </a:lnTo>
                <a:lnTo>
                  <a:pt x="1052" y="36"/>
                </a:lnTo>
                <a:lnTo>
                  <a:pt x="1036" y="32"/>
                </a:lnTo>
                <a:lnTo>
                  <a:pt x="1012" y="28"/>
                </a:lnTo>
                <a:lnTo>
                  <a:pt x="988" y="24"/>
                </a:lnTo>
                <a:lnTo>
                  <a:pt x="964" y="24"/>
                </a:lnTo>
                <a:lnTo>
                  <a:pt x="940" y="20"/>
                </a:lnTo>
                <a:lnTo>
                  <a:pt x="908" y="12"/>
                </a:lnTo>
                <a:lnTo>
                  <a:pt x="892" y="12"/>
                </a:lnTo>
                <a:lnTo>
                  <a:pt x="868" y="12"/>
                </a:lnTo>
                <a:lnTo>
                  <a:pt x="844" y="8"/>
                </a:lnTo>
                <a:lnTo>
                  <a:pt x="828" y="8"/>
                </a:lnTo>
                <a:lnTo>
                  <a:pt x="804" y="4"/>
                </a:lnTo>
                <a:lnTo>
                  <a:pt x="788" y="4"/>
                </a:lnTo>
                <a:lnTo>
                  <a:pt x="764" y="4"/>
                </a:lnTo>
                <a:lnTo>
                  <a:pt x="732" y="4"/>
                </a:lnTo>
                <a:lnTo>
                  <a:pt x="700" y="4"/>
                </a:lnTo>
                <a:lnTo>
                  <a:pt x="684" y="4"/>
                </a:lnTo>
                <a:lnTo>
                  <a:pt x="652" y="4"/>
                </a:lnTo>
                <a:lnTo>
                  <a:pt x="628" y="4"/>
                </a:lnTo>
                <a:lnTo>
                  <a:pt x="604" y="4"/>
                </a:lnTo>
                <a:lnTo>
                  <a:pt x="580" y="4"/>
                </a:lnTo>
                <a:lnTo>
                  <a:pt x="556" y="4"/>
                </a:lnTo>
                <a:lnTo>
                  <a:pt x="540" y="4"/>
                </a:lnTo>
                <a:lnTo>
                  <a:pt x="524" y="0"/>
                </a:lnTo>
                <a:lnTo>
                  <a:pt x="500" y="0"/>
                </a:lnTo>
                <a:lnTo>
                  <a:pt x="476" y="0"/>
                </a:lnTo>
                <a:lnTo>
                  <a:pt x="452" y="0"/>
                </a:lnTo>
                <a:lnTo>
                  <a:pt x="436" y="0"/>
                </a:lnTo>
                <a:lnTo>
                  <a:pt x="420" y="0"/>
                </a:lnTo>
                <a:lnTo>
                  <a:pt x="404" y="0"/>
                </a:lnTo>
                <a:lnTo>
                  <a:pt x="392" y="0"/>
                </a:lnTo>
                <a:lnTo>
                  <a:pt x="376" y="4"/>
                </a:lnTo>
                <a:lnTo>
                  <a:pt x="360" y="8"/>
                </a:lnTo>
                <a:lnTo>
                  <a:pt x="348" y="20"/>
                </a:lnTo>
                <a:lnTo>
                  <a:pt x="336" y="28"/>
                </a:lnTo>
                <a:lnTo>
                  <a:pt x="324" y="32"/>
                </a:lnTo>
                <a:lnTo>
                  <a:pt x="312" y="40"/>
                </a:lnTo>
                <a:lnTo>
                  <a:pt x="300" y="48"/>
                </a:lnTo>
                <a:lnTo>
                  <a:pt x="288" y="52"/>
                </a:lnTo>
                <a:lnTo>
                  <a:pt x="276" y="60"/>
                </a:lnTo>
                <a:lnTo>
                  <a:pt x="264" y="64"/>
                </a:lnTo>
                <a:lnTo>
                  <a:pt x="252" y="68"/>
                </a:lnTo>
                <a:lnTo>
                  <a:pt x="240" y="76"/>
                </a:lnTo>
                <a:lnTo>
                  <a:pt x="236" y="88"/>
                </a:lnTo>
                <a:lnTo>
                  <a:pt x="240" y="92"/>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1573" name="Group 23"/>
          <p:cNvGrpSpPr>
            <a:grpSpLocks/>
          </p:cNvGrpSpPr>
          <p:nvPr/>
        </p:nvGrpSpPr>
        <p:grpSpPr bwMode="auto">
          <a:xfrm>
            <a:off x="4292600" y="2132013"/>
            <a:ext cx="401638" cy="454025"/>
            <a:chOff x="2704" y="1343"/>
            <a:chExt cx="253" cy="286"/>
          </a:xfrm>
        </p:grpSpPr>
        <p:sp>
          <p:nvSpPr>
            <p:cNvPr id="151615" name="Oval 24"/>
            <p:cNvSpPr>
              <a:spLocks noChangeArrowheads="1"/>
            </p:cNvSpPr>
            <p:nvPr/>
          </p:nvSpPr>
          <p:spPr bwMode="auto">
            <a:xfrm>
              <a:off x="2704" y="1432"/>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616" name="Rectangle 25"/>
            <p:cNvSpPr>
              <a:spLocks noChangeArrowheads="1"/>
            </p:cNvSpPr>
            <p:nvPr/>
          </p:nvSpPr>
          <p:spPr bwMode="auto">
            <a:xfrm>
              <a:off x="2747" y="1343"/>
              <a:ext cx="210"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1</a:t>
              </a:r>
            </a:p>
          </p:txBody>
        </p:sp>
      </p:grpSp>
      <p:grpSp>
        <p:nvGrpSpPr>
          <p:cNvPr id="151574" name="Group 26"/>
          <p:cNvGrpSpPr>
            <a:grpSpLocks/>
          </p:cNvGrpSpPr>
          <p:nvPr/>
        </p:nvGrpSpPr>
        <p:grpSpPr bwMode="auto">
          <a:xfrm>
            <a:off x="6864350" y="2055813"/>
            <a:ext cx="401638" cy="454025"/>
            <a:chOff x="4324" y="1295"/>
            <a:chExt cx="253" cy="286"/>
          </a:xfrm>
        </p:grpSpPr>
        <p:sp>
          <p:nvSpPr>
            <p:cNvPr id="151613" name="Oval 27"/>
            <p:cNvSpPr>
              <a:spLocks noChangeArrowheads="1"/>
            </p:cNvSpPr>
            <p:nvPr/>
          </p:nvSpPr>
          <p:spPr bwMode="auto">
            <a:xfrm>
              <a:off x="4324" y="1384"/>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614" name="Rectangle 28"/>
            <p:cNvSpPr>
              <a:spLocks noChangeArrowheads="1"/>
            </p:cNvSpPr>
            <p:nvPr/>
          </p:nvSpPr>
          <p:spPr bwMode="auto">
            <a:xfrm>
              <a:off x="4367" y="1295"/>
              <a:ext cx="210"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2</a:t>
              </a:r>
            </a:p>
          </p:txBody>
        </p:sp>
      </p:grpSp>
      <p:grpSp>
        <p:nvGrpSpPr>
          <p:cNvPr id="151575" name="Group 29"/>
          <p:cNvGrpSpPr>
            <a:grpSpLocks/>
          </p:cNvGrpSpPr>
          <p:nvPr/>
        </p:nvGrpSpPr>
        <p:grpSpPr bwMode="auto">
          <a:xfrm>
            <a:off x="1739900" y="2341563"/>
            <a:ext cx="401638" cy="454025"/>
            <a:chOff x="1096" y="1475"/>
            <a:chExt cx="253" cy="286"/>
          </a:xfrm>
        </p:grpSpPr>
        <p:sp>
          <p:nvSpPr>
            <p:cNvPr id="151611" name="Oval 30"/>
            <p:cNvSpPr>
              <a:spLocks noChangeArrowheads="1"/>
            </p:cNvSpPr>
            <p:nvPr/>
          </p:nvSpPr>
          <p:spPr bwMode="auto">
            <a:xfrm>
              <a:off x="1096" y="1564"/>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612" name="Rectangle 31"/>
            <p:cNvSpPr>
              <a:spLocks noChangeArrowheads="1"/>
            </p:cNvSpPr>
            <p:nvPr/>
          </p:nvSpPr>
          <p:spPr bwMode="auto">
            <a:xfrm>
              <a:off x="1139" y="1475"/>
              <a:ext cx="210"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3</a:t>
              </a:r>
            </a:p>
          </p:txBody>
        </p:sp>
      </p:grpSp>
      <p:grpSp>
        <p:nvGrpSpPr>
          <p:cNvPr id="151576" name="Group 32"/>
          <p:cNvGrpSpPr>
            <a:grpSpLocks/>
          </p:cNvGrpSpPr>
          <p:nvPr/>
        </p:nvGrpSpPr>
        <p:grpSpPr bwMode="auto">
          <a:xfrm>
            <a:off x="4635500" y="2741613"/>
            <a:ext cx="401638" cy="454025"/>
            <a:chOff x="2920" y="1727"/>
            <a:chExt cx="253" cy="286"/>
          </a:xfrm>
        </p:grpSpPr>
        <p:sp>
          <p:nvSpPr>
            <p:cNvPr id="151609" name="Oval 33"/>
            <p:cNvSpPr>
              <a:spLocks noChangeArrowheads="1"/>
            </p:cNvSpPr>
            <p:nvPr/>
          </p:nvSpPr>
          <p:spPr bwMode="auto">
            <a:xfrm>
              <a:off x="2920" y="1816"/>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610" name="Rectangle 34"/>
            <p:cNvSpPr>
              <a:spLocks noChangeArrowheads="1"/>
            </p:cNvSpPr>
            <p:nvPr/>
          </p:nvSpPr>
          <p:spPr bwMode="auto">
            <a:xfrm>
              <a:off x="2963" y="1727"/>
              <a:ext cx="210"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4</a:t>
              </a:r>
            </a:p>
          </p:txBody>
        </p:sp>
      </p:grpSp>
      <p:grpSp>
        <p:nvGrpSpPr>
          <p:cNvPr id="151577" name="Group 35"/>
          <p:cNvGrpSpPr>
            <a:grpSpLocks/>
          </p:cNvGrpSpPr>
          <p:nvPr/>
        </p:nvGrpSpPr>
        <p:grpSpPr bwMode="auto">
          <a:xfrm>
            <a:off x="3702050" y="2779713"/>
            <a:ext cx="401638" cy="454025"/>
            <a:chOff x="2332" y="1751"/>
            <a:chExt cx="253" cy="286"/>
          </a:xfrm>
        </p:grpSpPr>
        <p:sp>
          <p:nvSpPr>
            <p:cNvPr id="151607" name="Oval 36"/>
            <p:cNvSpPr>
              <a:spLocks noChangeArrowheads="1"/>
            </p:cNvSpPr>
            <p:nvPr/>
          </p:nvSpPr>
          <p:spPr bwMode="auto">
            <a:xfrm>
              <a:off x="2332" y="1839"/>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608" name="Rectangle 37"/>
            <p:cNvSpPr>
              <a:spLocks noChangeArrowheads="1"/>
            </p:cNvSpPr>
            <p:nvPr/>
          </p:nvSpPr>
          <p:spPr bwMode="auto">
            <a:xfrm>
              <a:off x="2375" y="1751"/>
              <a:ext cx="210"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5</a:t>
              </a:r>
            </a:p>
          </p:txBody>
        </p:sp>
      </p:grpSp>
      <p:grpSp>
        <p:nvGrpSpPr>
          <p:cNvPr id="151578" name="Group 38"/>
          <p:cNvGrpSpPr>
            <a:grpSpLocks/>
          </p:cNvGrpSpPr>
          <p:nvPr/>
        </p:nvGrpSpPr>
        <p:grpSpPr bwMode="auto">
          <a:xfrm>
            <a:off x="6978650" y="3484563"/>
            <a:ext cx="401638" cy="454025"/>
            <a:chOff x="4396" y="2195"/>
            <a:chExt cx="253" cy="286"/>
          </a:xfrm>
        </p:grpSpPr>
        <p:sp>
          <p:nvSpPr>
            <p:cNvPr id="151605" name="Oval 39"/>
            <p:cNvSpPr>
              <a:spLocks noChangeArrowheads="1"/>
            </p:cNvSpPr>
            <p:nvPr/>
          </p:nvSpPr>
          <p:spPr bwMode="auto">
            <a:xfrm>
              <a:off x="4396" y="2284"/>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606" name="Rectangle 40"/>
            <p:cNvSpPr>
              <a:spLocks noChangeArrowheads="1"/>
            </p:cNvSpPr>
            <p:nvPr/>
          </p:nvSpPr>
          <p:spPr bwMode="auto">
            <a:xfrm>
              <a:off x="4439" y="2195"/>
              <a:ext cx="210"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6</a:t>
              </a:r>
            </a:p>
          </p:txBody>
        </p:sp>
      </p:grpSp>
      <p:grpSp>
        <p:nvGrpSpPr>
          <p:cNvPr id="151579" name="Group 41"/>
          <p:cNvGrpSpPr>
            <a:grpSpLocks/>
          </p:cNvGrpSpPr>
          <p:nvPr/>
        </p:nvGrpSpPr>
        <p:grpSpPr bwMode="auto">
          <a:xfrm>
            <a:off x="269875" y="4540250"/>
            <a:ext cx="8774113" cy="1042988"/>
            <a:chOff x="170" y="2860"/>
            <a:chExt cx="5527" cy="657"/>
          </a:xfrm>
        </p:grpSpPr>
        <p:grpSp>
          <p:nvGrpSpPr>
            <p:cNvPr id="151599" name="Group 42"/>
            <p:cNvGrpSpPr>
              <a:grpSpLocks/>
            </p:cNvGrpSpPr>
            <p:nvPr/>
          </p:nvGrpSpPr>
          <p:grpSpPr bwMode="auto">
            <a:xfrm>
              <a:off x="170" y="2860"/>
              <a:ext cx="5527" cy="541"/>
              <a:chOff x="170" y="2860"/>
              <a:chExt cx="5527" cy="541"/>
            </a:xfrm>
          </p:grpSpPr>
          <p:sp>
            <p:nvSpPr>
              <p:cNvPr id="151603" name="Freeform 43"/>
              <p:cNvSpPr>
                <a:spLocks/>
              </p:cNvSpPr>
              <p:nvPr/>
            </p:nvSpPr>
            <p:spPr bwMode="auto">
              <a:xfrm>
                <a:off x="170" y="2860"/>
                <a:ext cx="2605" cy="517"/>
              </a:xfrm>
              <a:custGeom>
                <a:avLst/>
                <a:gdLst>
                  <a:gd name="T0" fmla="*/ 0 w 2605"/>
                  <a:gd name="T1" fmla="*/ 0 h 517"/>
                  <a:gd name="T2" fmla="*/ 0 w 2605"/>
                  <a:gd name="T3" fmla="*/ 36 h 517"/>
                  <a:gd name="T4" fmla="*/ 12 w 2605"/>
                  <a:gd name="T5" fmla="*/ 72 h 517"/>
                  <a:gd name="T6" fmla="*/ 24 w 2605"/>
                  <a:gd name="T7" fmla="*/ 108 h 517"/>
                  <a:gd name="T8" fmla="*/ 37 w 2605"/>
                  <a:gd name="T9" fmla="*/ 144 h 517"/>
                  <a:gd name="T10" fmla="*/ 61 w 2605"/>
                  <a:gd name="T11" fmla="*/ 180 h 517"/>
                  <a:gd name="T12" fmla="*/ 97 w 2605"/>
                  <a:gd name="T13" fmla="*/ 228 h 517"/>
                  <a:gd name="T14" fmla="*/ 134 w 2605"/>
                  <a:gd name="T15" fmla="*/ 276 h 517"/>
                  <a:gd name="T16" fmla="*/ 170 w 2605"/>
                  <a:gd name="T17" fmla="*/ 312 h 517"/>
                  <a:gd name="T18" fmla="*/ 207 w 2605"/>
                  <a:gd name="T19" fmla="*/ 336 h 517"/>
                  <a:gd name="T20" fmla="*/ 243 w 2605"/>
                  <a:gd name="T21" fmla="*/ 372 h 517"/>
                  <a:gd name="T22" fmla="*/ 292 w 2605"/>
                  <a:gd name="T23" fmla="*/ 408 h 517"/>
                  <a:gd name="T24" fmla="*/ 365 w 2605"/>
                  <a:gd name="T25" fmla="*/ 420 h 517"/>
                  <a:gd name="T26" fmla="*/ 462 w 2605"/>
                  <a:gd name="T27" fmla="*/ 444 h 517"/>
                  <a:gd name="T28" fmla="*/ 535 w 2605"/>
                  <a:gd name="T29" fmla="*/ 456 h 517"/>
                  <a:gd name="T30" fmla="*/ 572 w 2605"/>
                  <a:gd name="T31" fmla="*/ 468 h 517"/>
                  <a:gd name="T32" fmla="*/ 621 w 2605"/>
                  <a:gd name="T33" fmla="*/ 480 h 517"/>
                  <a:gd name="T34" fmla="*/ 694 w 2605"/>
                  <a:gd name="T35" fmla="*/ 480 h 517"/>
                  <a:gd name="T36" fmla="*/ 767 w 2605"/>
                  <a:gd name="T37" fmla="*/ 480 h 517"/>
                  <a:gd name="T38" fmla="*/ 840 w 2605"/>
                  <a:gd name="T39" fmla="*/ 492 h 517"/>
                  <a:gd name="T40" fmla="*/ 937 w 2605"/>
                  <a:gd name="T41" fmla="*/ 504 h 517"/>
                  <a:gd name="T42" fmla="*/ 1010 w 2605"/>
                  <a:gd name="T43" fmla="*/ 504 h 517"/>
                  <a:gd name="T44" fmla="*/ 1059 w 2605"/>
                  <a:gd name="T45" fmla="*/ 516 h 517"/>
                  <a:gd name="T46" fmla="*/ 1132 w 2605"/>
                  <a:gd name="T47" fmla="*/ 516 h 517"/>
                  <a:gd name="T48" fmla="*/ 1180 w 2605"/>
                  <a:gd name="T49" fmla="*/ 516 h 517"/>
                  <a:gd name="T50" fmla="*/ 1278 w 2605"/>
                  <a:gd name="T51" fmla="*/ 516 h 517"/>
                  <a:gd name="T52" fmla="*/ 1351 w 2605"/>
                  <a:gd name="T53" fmla="*/ 516 h 517"/>
                  <a:gd name="T54" fmla="*/ 1448 w 2605"/>
                  <a:gd name="T55" fmla="*/ 516 h 517"/>
                  <a:gd name="T56" fmla="*/ 1545 w 2605"/>
                  <a:gd name="T57" fmla="*/ 516 h 517"/>
                  <a:gd name="T58" fmla="*/ 1643 w 2605"/>
                  <a:gd name="T59" fmla="*/ 516 h 517"/>
                  <a:gd name="T60" fmla="*/ 1679 w 2605"/>
                  <a:gd name="T61" fmla="*/ 516 h 517"/>
                  <a:gd name="T62" fmla="*/ 1716 w 2605"/>
                  <a:gd name="T63" fmla="*/ 504 h 517"/>
                  <a:gd name="T64" fmla="*/ 1764 w 2605"/>
                  <a:gd name="T65" fmla="*/ 480 h 517"/>
                  <a:gd name="T66" fmla="*/ 1801 w 2605"/>
                  <a:gd name="T67" fmla="*/ 468 h 517"/>
                  <a:gd name="T68" fmla="*/ 1837 w 2605"/>
                  <a:gd name="T69" fmla="*/ 444 h 517"/>
                  <a:gd name="T70" fmla="*/ 1910 w 2605"/>
                  <a:gd name="T71" fmla="*/ 432 h 517"/>
                  <a:gd name="T72" fmla="*/ 1947 w 2605"/>
                  <a:gd name="T73" fmla="*/ 420 h 517"/>
                  <a:gd name="T74" fmla="*/ 1996 w 2605"/>
                  <a:gd name="T75" fmla="*/ 408 h 517"/>
                  <a:gd name="T76" fmla="*/ 2044 w 2605"/>
                  <a:gd name="T77" fmla="*/ 396 h 517"/>
                  <a:gd name="T78" fmla="*/ 2142 w 2605"/>
                  <a:gd name="T79" fmla="*/ 384 h 517"/>
                  <a:gd name="T80" fmla="*/ 2178 w 2605"/>
                  <a:gd name="T81" fmla="*/ 372 h 517"/>
                  <a:gd name="T82" fmla="*/ 2227 w 2605"/>
                  <a:gd name="T83" fmla="*/ 372 h 517"/>
                  <a:gd name="T84" fmla="*/ 2263 w 2605"/>
                  <a:gd name="T85" fmla="*/ 372 h 517"/>
                  <a:gd name="T86" fmla="*/ 2300 w 2605"/>
                  <a:gd name="T87" fmla="*/ 372 h 517"/>
                  <a:gd name="T88" fmla="*/ 2336 w 2605"/>
                  <a:gd name="T89" fmla="*/ 372 h 517"/>
                  <a:gd name="T90" fmla="*/ 2373 w 2605"/>
                  <a:gd name="T91" fmla="*/ 360 h 517"/>
                  <a:gd name="T92" fmla="*/ 2421 w 2605"/>
                  <a:gd name="T93" fmla="*/ 336 h 517"/>
                  <a:gd name="T94" fmla="*/ 2458 w 2605"/>
                  <a:gd name="T95" fmla="*/ 312 h 517"/>
                  <a:gd name="T96" fmla="*/ 2494 w 2605"/>
                  <a:gd name="T97" fmla="*/ 300 h 517"/>
                  <a:gd name="T98" fmla="*/ 2531 w 2605"/>
                  <a:gd name="T99" fmla="*/ 276 h 517"/>
                  <a:gd name="T100" fmla="*/ 2567 w 2605"/>
                  <a:gd name="T101" fmla="*/ 276 h 517"/>
                  <a:gd name="T102" fmla="*/ 2604 w 2605"/>
                  <a:gd name="T103" fmla="*/ 276 h 517"/>
                  <a:gd name="T104" fmla="*/ 2604 w 2605"/>
                  <a:gd name="T105" fmla="*/ 264 h 5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05" h="517">
                    <a:moveTo>
                      <a:pt x="0" y="0"/>
                    </a:moveTo>
                    <a:lnTo>
                      <a:pt x="0" y="36"/>
                    </a:lnTo>
                    <a:lnTo>
                      <a:pt x="12" y="72"/>
                    </a:lnTo>
                    <a:lnTo>
                      <a:pt x="24" y="108"/>
                    </a:lnTo>
                    <a:lnTo>
                      <a:pt x="37" y="144"/>
                    </a:lnTo>
                    <a:lnTo>
                      <a:pt x="61" y="180"/>
                    </a:lnTo>
                    <a:lnTo>
                      <a:pt x="97" y="228"/>
                    </a:lnTo>
                    <a:lnTo>
                      <a:pt x="134" y="276"/>
                    </a:lnTo>
                    <a:lnTo>
                      <a:pt x="170" y="312"/>
                    </a:lnTo>
                    <a:lnTo>
                      <a:pt x="207" y="336"/>
                    </a:lnTo>
                    <a:lnTo>
                      <a:pt x="243" y="372"/>
                    </a:lnTo>
                    <a:lnTo>
                      <a:pt x="292" y="408"/>
                    </a:lnTo>
                    <a:lnTo>
                      <a:pt x="365" y="420"/>
                    </a:lnTo>
                    <a:lnTo>
                      <a:pt x="462" y="444"/>
                    </a:lnTo>
                    <a:lnTo>
                      <a:pt x="535" y="456"/>
                    </a:lnTo>
                    <a:lnTo>
                      <a:pt x="572" y="468"/>
                    </a:lnTo>
                    <a:lnTo>
                      <a:pt x="621" y="480"/>
                    </a:lnTo>
                    <a:lnTo>
                      <a:pt x="694" y="480"/>
                    </a:lnTo>
                    <a:lnTo>
                      <a:pt x="767" y="480"/>
                    </a:lnTo>
                    <a:lnTo>
                      <a:pt x="840" y="492"/>
                    </a:lnTo>
                    <a:lnTo>
                      <a:pt x="937" y="504"/>
                    </a:lnTo>
                    <a:lnTo>
                      <a:pt x="1010" y="504"/>
                    </a:lnTo>
                    <a:lnTo>
                      <a:pt x="1059" y="516"/>
                    </a:lnTo>
                    <a:lnTo>
                      <a:pt x="1132" y="516"/>
                    </a:lnTo>
                    <a:lnTo>
                      <a:pt x="1180" y="516"/>
                    </a:lnTo>
                    <a:lnTo>
                      <a:pt x="1278" y="516"/>
                    </a:lnTo>
                    <a:lnTo>
                      <a:pt x="1351" y="516"/>
                    </a:lnTo>
                    <a:lnTo>
                      <a:pt x="1448" y="516"/>
                    </a:lnTo>
                    <a:lnTo>
                      <a:pt x="1545" y="516"/>
                    </a:lnTo>
                    <a:lnTo>
                      <a:pt x="1643" y="516"/>
                    </a:lnTo>
                    <a:lnTo>
                      <a:pt x="1679" y="516"/>
                    </a:lnTo>
                    <a:lnTo>
                      <a:pt x="1716" y="504"/>
                    </a:lnTo>
                    <a:lnTo>
                      <a:pt x="1764" y="480"/>
                    </a:lnTo>
                    <a:lnTo>
                      <a:pt x="1801" y="468"/>
                    </a:lnTo>
                    <a:lnTo>
                      <a:pt x="1837" y="444"/>
                    </a:lnTo>
                    <a:lnTo>
                      <a:pt x="1910" y="432"/>
                    </a:lnTo>
                    <a:lnTo>
                      <a:pt x="1947" y="420"/>
                    </a:lnTo>
                    <a:lnTo>
                      <a:pt x="1996" y="408"/>
                    </a:lnTo>
                    <a:lnTo>
                      <a:pt x="2044" y="396"/>
                    </a:lnTo>
                    <a:lnTo>
                      <a:pt x="2142" y="384"/>
                    </a:lnTo>
                    <a:lnTo>
                      <a:pt x="2178" y="372"/>
                    </a:lnTo>
                    <a:lnTo>
                      <a:pt x="2227" y="372"/>
                    </a:lnTo>
                    <a:lnTo>
                      <a:pt x="2263" y="372"/>
                    </a:lnTo>
                    <a:lnTo>
                      <a:pt x="2300" y="372"/>
                    </a:lnTo>
                    <a:lnTo>
                      <a:pt x="2336" y="372"/>
                    </a:lnTo>
                    <a:lnTo>
                      <a:pt x="2373" y="360"/>
                    </a:lnTo>
                    <a:lnTo>
                      <a:pt x="2421" y="336"/>
                    </a:lnTo>
                    <a:lnTo>
                      <a:pt x="2458" y="312"/>
                    </a:lnTo>
                    <a:lnTo>
                      <a:pt x="2494" y="300"/>
                    </a:lnTo>
                    <a:lnTo>
                      <a:pt x="2531" y="276"/>
                    </a:lnTo>
                    <a:lnTo>
                      <a:pt x="2567" y="276"/>
                    </a:lnTo>
                    <a:lnTo>
                      <a:pt x="2604" y="276"/>
                    </a:lnTo>
                    <a:lnTo>
                      <a:pt x="2604" y="264"/>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04" name="Freeform 44"/>
              <p:cNvSpPr>
                <a:spLocks/>
              </p:cNvSpPr>
              <p:nvPr/>
            </p:nvSpPr>
            <p:spPr bwMode="auto">
              <a:xfrm>
                <a:off x="2768" y="2872"/>
                <a:ext cx="2929" cy="529"/>
              </a:xfrm>
              <a:custGeom>
                <a:avLst/>
                <a:gdLst>
                  <a:gd name="T0" fmla="*/ 0 w 2929"/>
                  <a:gd name="T1" fmla="*/ 253 h 529"/>
                  <a:gd name="T2" fmla="*/ 41 w 2929"/>
                  <a:gd name="T3" fmla="*/ 253 h 529"/>
                  <a:gd name="T4" fmla="*/ 96 w 2929"/>
                  <a:gd name="T5" fmla="*/ 253 h 529"/>
                  <a:gd name="T6" fmla="*/ 151 w 2929"/>
                  <a:gd name="T7" fmla="*/ 275 h 529"/>
                  <a:gd name="T8" fmla="*/ 192 w 2929"/>
                  <a:gd name="T9" fmla="*/ 298 h 529"/>
                  <a:gd name="T10" fmla="*/ 233 w 2929"/>
                  <a:gd name="T11" fmla="*/ 310 h 529"/>
                  <a:gd name="T12" fmla="*/ 287 w 2929"/>
                  <a:gd name="T13" fmla="*/ 344 h 529"/>
                  <a:gd name="T14" fmla="*/ 328 w 2929"/>
                  <a:gd name="T15" fmla="*/ 367 h 529"/>
                  <a:gd name="T16" fmla="*/ 383 w 2929"/>
                  <a:gd name="T17" fmla="*/ 379 h 529"/>
                  <a:gd name="T18" fmla="*/ 438 w 2929"/>
                  <a:gd name="T19" fmla="*/ 402 h 529"/>
                  <a:gd name="T20" fmla="*/ 479 w 2929"/>
                  <a:gd name="T21" fmla="*/ 402 h 529"/>
                  <a:gd name="T22" fmla="*/ 520 w 2929"/>
                  <a:gd name="T23" fmla="*/ 413 h 529"/>
                  <a:gd name="T24" fmla="*/ 629 w 2929"/>
                  <a:gd name="T25" fmla="*/ 425 h 529"/>
                  <a:gd name="T26" fmla="*/ 670 w 2929"/>
                  <a:gd name="T27" fmla="*/ 425 h 529"/>
                  <a:gd name="T28" fmla="*/ 711 w 2929"/>
                  <a:gd name="T29" fmla="*/ 425 h 529"/>
                  <a:gd name="T30" fmla="*/ 753 w 2929"/>
                  <a:gd name="T31" fmla="*/ 425 h 529"/>
                  <a:gd name="T32" fmla="*/ 794 w 2929"/>
                  <a:gd name="T33" fmla="*/ 425 h 529"/>
                  <a:gd name="T34" fmla="*/ 848 w 2929"/>
                  <a:gd name="T35" fmla="*/ 425 h 529"/>
                  <a:gd name="T36" fmla="*/ 903 w 2929"/>
                  <a:gd name="T37" fmla="*/ 425 h 529"/>
                  <a:gd name="T38" fmla="*/ 944 w 2929"/>
                  <a:gd name="T39" fmla="*/ 436 h 529"/>
                  <a:gd name="T40" fmla="*/ 985 w 2929"/>
                  <a:gd name="T41" fmla="*/ 459 h 529"/>
                  <a:gd name="T42" fmla="*/ 1095 w 2929"/>
                  <a:gd name="T43" fmla="*/ 482 h 529"/>
                  <a:gd name="T44" fmla="*/ 1136 w 2929"/>
                  <a:gd name="T45" fmla="*/ 494 h 529"/>
                  <a:gd name="T46" fmla="*/ 1190 w 2929"/>
                  <a:gd name="T47" fmla="*/ 505 h 529"/>
                  <a:gd name="T48" fmla="*/ 1231 w 2929"/>
                  <a:gd name="T49" fmla="*/ 517 h 529"/>
                  <a:gd name="T50" fmla="*/ 1272 w 2929"/>
                  <a:gd name="T51" fmla="*/ 517 h 529"/>
                  <a:gd name="T52" fmla="*/ 1327 w 2929"/>
                  <a:gd name="T53" fmla="*/ 528 h 529"/>
                  <a:gd name="T54" fmla="*/ 1437 w 2929"/>
                  <a:gd name="T55" fmla="*/ 528 h 529"/>
                  <a:gd name="T56" fmla="*/ 1491 w 2929"/>
                  <a:gd name="T57" fmla="*/ 528 h 529"/>
                  <a:gd name="T58" fmla="*/ 1532 w 2929"/>
                  <a:gd name="T59" fmla="*/ 528 h 529"/>
                  <a:gd name="T60" fmla="*/ 1573 w 2929"/>
                  <a:gd name="T61" fmla="*/ 528 h 529"/>
                  <a:gd name="T62" fmla="*/ 1615 w 2929"/>
                  <a:gd name="T63" fmla="*/ 528 h 529"/>
                  <a:gd name="T64" fmla="*/ 1669 w 2929"/>
                  <a:gd name="T65" fmla="*/ 517 h 529"/>
                  <a:gd name="T66" fmla="*/ 1724 w 2929"/>
                  <a:gd name="T67" fmla="*/ 505 h 529"/>
                  <a:gd name="T68" fmla="*/ 1806 w 2929"/>
                  <a:gd name="T69" fmla="*/ 494 h 529"/>
                  <a:gd name="T70" fmla="*/ 1847 w 2929"/>
                  <a:gd name="T71" fmla="*/ 482 h 529"/>
                  <a:gd name="T72" fmla="*/ 1888 w 2929"/>
                  <a:gd name="T73" fmla="*/ 471 h 529"/>
                  <a:gd name="T74" fmla="*/ 1929 w 2929"/>
                  <a:gd name="T75" fmla="*/ 471 h 529"/>
                  <a:gd name="T76" fmla="*/ 2039 w 2929"/>
                  <a:gd name="T77" fmla="*/ 459 h 529"/>
                  <a:gd name="T78" fmla="*/ 2121 w 2929"/>
                  <a:gd name="T79" fmla="*/ 459 h 529"/>
                  <a:gd name="T80" fmla="*/ 2162 w 2929"/>
                  <a:gd name="T81" fmla="*/ 459 h 529"/>
                  <a:gd name="T82" fmla="*/ 2203 w 2929"/>
                  <a:gd name="T83" fmla="*/ 459 h 529"/>
                  <a:gd name="T84" fmla="*/ 2244 w 2929"/>
                  <a:gd name="T85" fmla="*/ 448 h 529"/>
                  <a:gd name="T86" fmla="*/ 2299 w 2929"/>
                  <a:gd name="T87" fmla="*/ 436 h 529"/>
                  <a:gd name="T88" fmla="*/ 2353 w 2929"/>
                  <a:gd name="T89" fmla="*/ 413 h 529"/>
                  <a:gd name="T90" fmla="*/ 2394 w 2929"/>
                  <a:gd name="T91" fmla="*/ 390 h 529"/>
                  <a:gd name="T92" fmla="*/ 2435 w 2929"/>
                  <a:gd name="T93" fmla="*/ 367 h 529"/>
                  <a:gd name="T94" fmla="*/ 2476 w 2929"/>
                  <a:gd name="T95" fmla="*/ 344 h 529"/>
                  <a:gd name="T96" fmla="*/ 2518 w 2929"/>
                  <a:gd name="T97" fmla="*/ 310 h 529"/>
                  <a:gd name="T98" fmla="*/ 2559 w 2929"/>
                  <a:gd name="T99" fmla="*/ 298 h 529"/>
                  <a:gd name="T100" fmla="*/ 2600 w 2929"/>
                  <a:gd name="T101" fmla="*/ 287 h 529"/>
                  <a:gd name="T102" fmla="*/ 2641 w 2929"/>
                  <a:gd name="T103" fmla="*/ 275 h 529"/>
                  <a:gd name="T104" fmla="*/ 2682 w 2929"/>
                  <a:gd name="T105" fmla="*/ 253 h 529"/>
                  <a:gd name="T106" fmla="*/ 2723 w 2929"/>
                  <a:gd name="T107" fmla="*/ 218 h 529"/>
                  <a:gd name="T108" fmla="*/ 2750 w 2929"/>
                  <a:gd name="T109" fmla="*/ 184 h 529"/>
                  <a:gd name="T110" fmla="*/ 2805 w 2929"/>
                  <a:gd name="T111" fmla="*/ 138 h 529"/>
                  <a:gd name="T112" fmla="*/ 2846 w 2929"/>
                  <a:gd name="T113" fmla="*/ 103 h 529"/>
                  <a:gd name="T114" fmla="*/ 2873 w 2929"/>
                  <a:gd name="T115" fmla="*/ 69 h 529"/>
                  <a:gd name="T116" fmla="*/ 2914 w 2929"/>
                  <a:gd name="T117" fmla="*/ 34 h 529"/>
                  <a:gd name="T118" fmla="*/ 2928 w 2929"/>
                  <a:gd name="T119" fmla="*/ 0 h 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29" h="529">
                    <a:moveTo>
                      <a:pt x="0" y="253"/>
                    </a:moveTo>
                    <a:lnTo>
                      <a:pt x="41" y="253"/>
                    </a:lnTo>
                    <a:lnTo>
                      <a:pt x="96" y="253"/>
                    </a:lnTo>
                    <a:lnTo>
                      <a:pt x="151" y="275"/>
                    </a:lnTo>
                    <a:lnTo>
                      <a:pt x="192" y="298"/>
                    </a:lnTo>
                    <a:lnTo>
                      <a:pt x="233" y="310"/>
                    </a:lnTo>
                    <a:lnTo>
                      <a:pt x="287" y="344"/>
                    </a:lnTo>
                    <a:lnTo>
                      <a:pt x="328" y="367"/>
                    </a:lnTo>
                    <a:lnTo>
                      <a:pt x="383" y="379"/>
                    </a:lnTo>
                    <a:lnTo>
                      <a:pt x="438" y="402"/>
                    </a:lnTo>
                    <a:lnTo>
                      <a:pt x="479" y="402"/>
                    </a:lnTo>
                    <a:lnTo>
                      <a:pt x="520" y="413"/>
                    </a:lnTo>
                    <a:lnTo>
                      <a:pt x="629" y="425"/>
                    </a:lnTo>
                    <a:lnTo>
                      <a:pt x="670" y="425"/>
                    </a:lnTo>
                    <a:lnTo>
                      <a:pt x="711" y="425"/>
                    </a:lnTo>
                    <a:lnTo>
                      <a:pt x="753" y="425"/>
                    </a:lnTo>
                    <a:lnTo>
                      <a:pt x="794" y="425"/>
                    </a:lnTo>
                    <a:lnTo>
                      <a:pt x="848" y="425"/>
                    </a:lnTo>
                    <a:lnTo>
                      <a:pt x="903" y="425"/>
                    </a:lnTo>
                    <a:lnTo>
                      <a:pt x="944" y="436"/>
                    </a:lnTo>
                    <a:lnTo>
                      <a:pt x="985" y="459"/>
                    </a:lnTo>
                    <a:lnTo>
                      <a:pt x="1095" y="482"/>
                    </a:lnTo>
                    <a:lnTo>
                      <a:pt x="1136" y="494"/>
                    </a:lnTo>
                    <a:lnTo>
                      <a:pt x="1190" y="505"/>
                    </a:lnTo>
                    <a:lnTo>
                      <a:pt x="1231" y="517"/>
                    </a:lnTo>
                    <a:lnTo>
                      <a:pt x="1272" y="517"/>
                    </a:lnTo>
                    <a:lnTo>
                      <a:pt x="1327" y="528"/>
                    </a:lnTo>
                    <a:lnTo>
                      <a:pt x="1437" y="528"/>
                    </a:lnTo>
                    <a:lnTo>
                      <a:pt x="1491" y="528"/>
                    </a:lnTo>
                    <a:lnTo>
                      <a:pt x="1532" y="528"/>
                    </a:lnTo>
                    <a:lnTo>
                      <a:pt x="1573" y="528"/>
                    </a:lnTo>
                    <a:lnTo>
                      <a:pt x="1615" y="528"/>
                    </a:lnTo>
                    <a:lnTo>
                      <a:pt x="1669" y="517"/>
                    </a:lnTo>
                    <a:lnTo>
                      <a:pt x="1724" y="505"/>
                    </a:lnTo>
                    <a:lnTo>
                      <a:pt x="1806" y="494"/>
                    </a:lnTo>
                    <a:lnTo>
                      <a:pt x="1847" y="482"/>
                    </a:lnTo>
                    <a:lnTo>
                      <a:pt x="1888" y="471"/>
                    </a:lnTo>
                    <a:lnTo>
                      <a:pt x="1929" y="471"/>
                    </a:lnTo>
                    <a:lnTo>
                      <a:pt x="2039" y="459"/>
                    </a:lnTo>
                    <a:lnTo>
                      <a:pt x="2121" y="459"/>
                    </a:lnTo>
                    <a:lnTo>
                      <a:pt x="2162" y="459"/>
                    </a:lnTo>
                    <a:lnTo>
                      <a:pt x="2203" y="459"/>
                    </a:lnTo>
                    <a:lnTo>
                      <a:pt x="2244" y="448"/>
                    </a:lnTo>
                    <a:lnTo>
                      <a:pt x="2299" y="436"/>
                    </a:lnTo>
                    <a:lnTo>
                      <a:pt x="2353" y="413"/>
                    </a:lnTo>
                    <a:lnTo>
                      <a:pt x="2394" y="390"/>
                    </a:lnTo>
                    <a:lnTo>
                      <a:pt x="2435" y="367"/>
                    </a:lnTo>
                    <a:lnTo>
                      <a:pt x="2476" y="344"/>
                    </a:lnTo>
                    <a:lnTo>
                      <a:pt x="2518" y="310"/>
                    </a:lnTo>
                    <a:lnTo>
                      <a:pt x="2559" y="298"/>
                    </a:lnTo>
                    <a:lnTo>
                      <a:pt x="2600" y="287"/>
                    </a:lnTo>
                    <a:lnTo>
                      <a:pt x="2641" y="275"/>
                    </a:lnTo>
                    <a:lnTo>
                      <a:pt x="2682" y="253"/>
                    </a:lnTo>
                    <a:lnTo>
                      <a:pt x="2723" y="218"/>
                    </a:lnTo>
                    <a:lnTo>
                      <a:pt x="2750" y="184"/>
                    </a:lnTo>
                    <a:lnTo>
                      <a:pt x="2805" y="138"/>
                    </a:lnTo>
                    <a:lnTo>
                      <a:pt x="2846" y="103"/>
                    </a:lnTo>
                    <a:lnTo>
                      <a:pt x="2873" y="69"/>
                    </a:lnTo>
                    <a:lnTo>
                      <a:pt x="2914" y="34"/>
                    </a:lnTo>
                    <a:lnTo>
                      <a:pt x="2928" y="0"/>
                    </a:lnTo>
                  </a:path>
                </a:pathLst>
              </a:custGeom>
              <a:noFill/>
              <a:ln w="12700" cap="rnd" cmpd="sng">
                <a:solidFill>
                  <a:srgbClr val="7144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1600" name="Group 45"/>
            <p:cNvGrpSpPr>
              <a:grpSpLocks/>
            </p:cNvGrpSpPr>
            <p:nvPr/>
          </p:nvGrpSpPr>
          <p:grpSpPr bwMode="auto">
            <a:xfrm>
              <a:off x="1518" y="3231"/>
              <a:ext cx="253" cy="286"/>
              <a:chOff x="1518" y="3231"/>
              <a:chExt cx="253" cy="286"/>
            </a:xfrm>
          </p:grpSpPr>
          <p:sp>
            <p:nvSpPr>
              <p:cNvPr id="151601" name="Oval 46"/>
              <p:cNvSpPr>
                <a:spLocks noChangeArrowheads="1"/>
              </p:cNvSpPr>
              <p:nvPr/>
            </p:nvSpPr>
            <p:spPr bwMode="auto">
              <a:xfrm>
                <a:off x="1518" y="3320"/>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602" name="Rectangle 47"/>
              <p:cNvSpPr>
                <a:spLocks noChangeArrowheads="1"/>
              </p:cNvSpPr>
              <p:nvPr/>
            </p:nvSpPr>
            <p:spPr bwMode="auto">
              <a:xfrm>
                <a:off x="1561" y="3231"/>
                <a:ext cx="210"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7</a:t>
                </a:r>
              </a:p>
            </p:txBody>
          </p:sp>
        </p:grpSp>
      </p:grpSp>
      <p:grpSp>
        <p:nvGrpSpPr>
          <p:cNvPr id="151580" name="Group 48"/>
          <p:cNvGrpSpPr>
            <a:grpSpLocks/>
          </p:cNvGrpSpPr>
          <p:nvPr/>
        </p:nvGrpSpPr>
        <p:grpSpPr bwMode="auto">
          <a:xfrm>
            <a:off x="7683500" y="4513263"/>
            <a:ext cx="401638" cy="454025"/>
            <a:chOff x="4840" y="2843"/>
            <a:chExt cx="253" cy="286"/>
          </a:xfrm>
        </p:grpSpPr>
        <p:sp>
          <p:nvSpPr>
            <p:cNvPr id="151597" name="Oval 49"/>
            <p:cNvSpPr>
              <a:spLocks noChangeArrowheads="1"/>
            </p:cNvSpPr>
            <p:nvPr/>
          </p:nvSpPr>
          <p:spPr bwMode="auto">
            <a:xfrm>
              <a:off x="4840" y="2932"/>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598" name="Rectangle 50"/>
            <p:cNvSpPr>
              <a:spLocks noChangeArrowheads="1"/>
            </p:cNvSpPr>
            <p:nvPr/>
          </p:nvSpPr>
          <p:spPr bwMode="auto">
            <a:xfrm>
              <a:off x="4883" y="2843"/>
              <a:ext cx="210"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8</a:t>
              </a:r>
            </a:p>
          </p:txBody>
        </p:sp>
      </p:grpSp>
      <p:grpSp>
        <p:nvGrpSpPr>
          <p:cNvPr id="151581" name="Group 51"/>
          <p:cNvGrpSpPr>
            <a:grpSpLocks/>
          </p:cNvGrpSpPr>
          <p:nvPr/>
        </p:nvGrpSpPr>
        <p:grpSpPr bwMode="auto">
          <a:xfrm>
            <a:off x="1244600" y="3617913"/>
            <a:ext cx="401638" cy="454025"/>
            <a:chOff x="784" y="2279"/>
            <a:chExt cx="253" cy="286"/>
          </a:xfrm>
        </p:grpSpPr>
        <p:sp>
          <p:nvSpPr>
            <p:cNvPr id="151595" name="Oval 52"/>
            <p:cNvSpPr>
              <a:spLocks noChangeArrowheads="1"/>
            </p:cNvSpPr>
            <p:nvPr/>
          </p:nvSpPr>
          <p:spPr bwMode="auto">
            <a:xfrm>
              <a:off x="784" y="2368"/>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596" name="Rectangle 53"/>
            <p:cNvSpPr>
              <a:spLocks noChangeArrowheads="1"/>
            </p:cNvSpPr>
            <p:nvPr/>
          </p:nvSpPr>
          <p:spPr bwMode="auto">
            <a:xfrm>
              <a:off x="827" y="2279"/>
              <a:ext cx="210"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9</a:t>
              </a:r>
            </a:p>
          </p:txBody>
        </p:sp>
      </p:grpSp>
      <p:grpSp>
        <p:nvGrpSpPr>
          <p:cNvPr id="151582" name="Group 54"/>
          <p:cNvGrpSpPr>
            <a:grpSpLocks/>
          </p:cNvGrpSpPr>
          <p:nvPr/>
        </p:nvGrpSpPr>
        <p:grpSpPr bwMode="auto">
          <a:xfrm>
            <a:off x="234950" y="1579563"/>
            <a:ext cx="554038" cy="454025"/>
            <a:chOff x="148" y="995"/>
            <a:chExt cx="349" cy="286"/>
          </a:xfrm>
        </p:grpSpPr>
        <p:sp>
          <p:nvSpPr>
            <p:cNvPr id="151593" name="Oval 55"/>
            <p:cNvSpPr>
              <a:spLocks noChangeArrowheads="1"/>
            </p:cNvSpPr>
            <p:nvPr/>
          </p:nvSpPr>
          <p:spPr bwMode="auto">
            <a:xfrm>
              <a:off x="148" y="1084"/>
              <a:ext cx="76" cy="1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p>
          </p:txBody>
        </p:sp>
        <p:sp>
          <p:nvSpPr>
            <p:cNvPr id="151594" name="Rectangle 56"/>
            <p:cNvSpPr>
              <a:spLocks noChangeArrowheads="1"/>
            </p:cNvSpPr>
            <p:nvPr/>
          </p:nvSpPr>
          <p:spPr bwMode="auto">
            <a:xfrm>
              <a:off x="191" y="995"/>
              <a:ext cx="306"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2400" b="1"/>
                <a:t>10</a:t>
              </a:r>
            </a:p>
          </p:txBody>
        </p:sp>
      </p:grpSp>
      <p:sp>
        <p:nvSpPr>
          <p:cNvPr id="979001" name="Rectangle 57"/>
          <p:cNvSpPr>
            <a:spLocks noChangeArrowheads="1"/>
          </p:cNvSpPr>
          <p:nvPr/>
        </p:nvSpPr>
        <p:spPr bwMode="auto">
          <a:xfrm>
            <a:off x="649288" y="5410200"/>
            <a:ext cx="123825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altLang="en-US" sz="2000" b="1"/>
              <a:t>1.  370</a:t>
            </a:r>
          </a:p>
        </p:txBody>
      </p:sp>
      <p:sp>
        <p:nvSpPr>
          <p:cNvPr id="979002" name="Rectangle 58"/>
          <p:cNvSpPr>
            <a:spLocks noChangeArrowheads="1"/>
          </p:cNvSpPr>
          <p:nvPr/>
        </p:nvSpPr>
        <p:spPr bwMode="auto">
          <a:xfrm>
            <a:off x="1539875" y="5410200"/>
            <a:ext cx="123825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SzTx/>
              <a:buFontTx/>
              <a:buNone/>
            </a:pPr>
            <a:r>
              <a:rPr lang="en-US" altLang="en-US" sz="2000" b="1"/>
              <a:t>2.  410</a:t>
            </a:r>
          </a:p>
        </p:txBody>
      </p:sp>
      <p:sp>
        <p:nvSpPr>
          <p:cNvPr id="979003" name="Rectangle 59"/>
          <p:cNvSpPr>
            <a:spLocks noChangeArrowheads="1"/>
          </p:cNvSpPr>
          <p:nvPr/>
        </p:nvSpPr>
        <p:spPr bwMode="auto">
          <a:xfrm>
            <a:off x="2736850" y="5410200"/>
            <a:ext cx="123825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SzTx/>
              <a:buFontTx/>
              <a:buNone/>
            </a:pPr>
            <a:r>
              <a:rPr lang="en-US" altLang="en-US" sz="2000" b="1"/>
              <a:t>3.  440</a:t>
            </a:r>
          </a:p>
        </p:txBody>
      </p:sp>
      <p:sp>
        <p:nvSpPr>
          <p:cNvPr id="979004" name="Rectangle 60"/>
          <p:cNvSpPr>
            <a:spLocks noChangeArrowheads="1"/>
          </p:cNvSpPr>
          <p:nvPr/>
        </p:nvSpPr>
        <p:spPr bwMode="auto">
          <a:xfrm>
            <a:off x="3886200" y="5410200"/>
            <a:ext cx="123825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SzTx/>
              <a:buFontTx/>
              <a:buNone/>
            </a:pPr>
            <a:r>
              <a:rPr lang="en-US" altLang="en-US" sz="2000" b="1"/>
              <a:t>4.  350</a:t>
            </a:r>
          </a:p>
        </p:txBody>
      </p:sp>
      <p:sp>
        <p:nvSpPr>
          <p:cNvPr id="979005" name="Rectangle 61"/>
          <p:cNvSpPr>
            <a:spLocks noChangeArrowheads="1"/>
          </p:cNvSpPr>
          <p:nvPr/>
        </p:nvSpPr>
        <p:spPr bwMode="auto">
          <a:xfrm>
            <a:off x="5011738" y="5410200"/>
            <a:ext cx="149225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SzTx/>
              <a:buFontTx/>
              <a:buNone/>
            </a:pPr>
            <a:r>
              <a:rPr lang="en-US" altLang="en-US" sz="2000" b="1"/>
              <a:t>5.  355</a:t>
            </a:r>
          </a:p>
        </p:txBody>
      </p:sp>
      <p:sp>
        <p:nvSpPr>
          <p:cNvPr id="979006" name="Rectangle 62"/>
          <p:cNvSpPr>
            <a:spLocks noChangeArrowheads="1"/>
          </p:cNvSpPr>
          <p:nvPr/>
        </p:nvSpPr>
        <p:spPr bwMode="auto">
          <a:xfrm>
            <a:off x="6299200" y="5410200"/>
            <a:ext cx="149225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SzTx/>
              <a:buFontTx/>
              <a:buNone/>
            </a:pPr>
            <a:r>
              <a:rPr lang="en-US" altLang="en-US" sz="2000" b="1"/>
              <a:t>6. 345</a:t>
            </a:r>
          </a:p>
        </p:txBody>
      </p:sp>
      <p:sp>
        <p:nvSpPr>
          <p:cNvPr id="979007" name="Rectangle 63"/>
          <p:cNvSpPr>
            <a:spLocks noChangeArrowheads="1"/>
          </p:cNvSpPr>
          <p:nvPr/>
        </p:nvSpPr>
        <p:spPr bwMode="auto">
          <a:xfrm>
            <a:off x="7651750" y="5410200"/>
            <a:ext cx="149225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SzTx/>
              <a:buFontTx/>
              <a:buNone/>
            </a:pPr>
            <a:r>
              <a:rPr lang="en-US" altLang="en-US" sz="2000" b="1"/>
              <a:t>7.  260</a:t>
            </a:r>
          </a:p>
        </p:txBody>
      </p:sp>
      <p:sp>
        <p:nvSpPr>
          <p:cNvPr id="979008" name="Rectangle 64"/>
          <p:cNvSpPr>
            <a:spLocks noChangeArrowheads="1"/>
          </p:cNvSpPr>
          <p:nvPr/>
        </p:nvSpPr>
        <p:spPr bwMode="auto">
          <a:xfrm>
            <a:off x="1419225" y="5791200"/>
            <a:ext cx="149225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SzTx/>
              <a:buFontTx/>
              <a:buNone/>
            </a:pPr>
            <a:r>
              <a:rPr lang="en-US" altLang="en-US" sz="2000" b="1"/>
              <a:t>8.  290</a:t>
            </a:r>
          </a:p>
        </p:txBody>
      </p:sp>
      <p:sp>
        <p:nvSpPr>
          <p:cNvPr id="979009" name="Rectangle 65"/>
          <p:cNvSpPr>
            <a:spLocks noChangeArrowheads="1"/>
          </p:cNvSpPr>
          <p:nvPr/>
        </p:nvSpPr>
        <p:spPr bwMode="auto">
          <a:xfrm>
            <a:off x="2638425" y="5807075"/>
            <a:ext cx="149225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SzTx/>
              <a:buFontTx/>
              <a:buNone/>
            </a:pPr>
            <a:r>
              <a:rPr lang="en-US" altLang="en-US" sz="2000" b="1"/>
              <a:t>9.  330</a:t>
            </a:r>
          </a:p>
        </p:txBody>
      </p:sp>
      <p:sp>
        <p:nvSpPr>
          <p:cNvPr id="979010" name="Rectangle 66"/>
          <p:cNvSpPr>
            <a:spLocks noChangeArrowheads="1"/>
          </p:cNvSpPr>
          <p:nvPr/>
        </p:nvSpPr>
        <p:spPr bwMode="auto">
          <a:xfrm>
            <a:off x="3765550" y="5799138"/>
            <a:ext cx="1492250" cy="715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SzTx/>
              <a:buFontTx/>
              <a:buNone/>
            </a:pPr>
            <a:r>
              <a:rPr lang="en-US" altLang="en-US" sz="2000" b="1"/>
              <a:t>10.  370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9001"/>
                                        </p:tgtEl>
                                        <p:attrNameLst>
                                          <p:attrName>style.visibility</p:attrName>
                                        </p:attrNameLst>
                                      </p:cBhvr>
                                      <p:to>
                                        <p:strVal val="visible"/>
                                      </p:to>
                                    </p:set>
                                    <p:animEffect transition="in" filter="box(in)">
                                      <p:cBhvr>
                                        <p:cTn id="7" dur="500"/>
                                        <p:tgtEl>
                                          <p:spTgt spid="9790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79002"/>
                                        </p:tgtEl>
                                        <p:attrNameLst>
                                          <p:attrName>style.visibility</p:attrName>
                                        </p:attrNameLst>
                                      </p:cBhvr>
                                      <p:to>
                                        <p:strVal val="visible"/>
                                      </p:to>
                                    </p:set>
                                    <p:animEffect transition="in" filter="box(in)">
                                      <p:cBhvr>
                                        <p:cTn id="12" dur="500"/>
                                        <p:tgtEl>
                                          <p:spTgt spid="9790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79003"/>
                                        </p:tgtEl>
                                        <p:attrNameLst>
                                          <p:attrName>style.visibility</p:attrName>
                                        </p:attrNameLst>
                                      </p:cBhvr>
                                      <p:to>
                                        <p:strVal val="visible"/>
                                      </p:to>
                                    </p:set>
                                    <p:animEffect transition="in" filter="box(in)">
                                      <p:cBhvr>
                                        <p:cTn id="17" dur="500"/>
                                        <p:tgtEl>
                                          <p:spTgt spid="9790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79004"/>
                                        </p:tgtEl>
                                        <p:attrNameLst>
                                          <p:attrName>style.visibility</p:attrName>
                                        </p:attrNameLst>
                                      </p:cBhvr>
                                      <p:to>
                                        <p:strVal val="visible"/>
                                      </p:to>
                                    </p:set>
                                    <p:animEffect transition="in" filter="box(in)">
                                      <p:cBhvr>
                                        <p:cTn id="22" dur="500"/>
                                        <p:tgtEl>
                                          <p:spTgt spid="9790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79005"/>
                                        </p:tgtEl>
                                        <p:attrNameLst>
                                          <p:attrName>style.visibility</p:attrName>
                                        </p:attrNameLst>
                                      </p:cBhvr>
                                      <p:to>
                                        <p:strVal val="visible"/>
                                      </p:to>
                                    </p:set>
                                    <p:animEffect transition="in" filter="box(in)">
                                      <p:cBhvr>
                                        <p:cTn id="27" dur="500"/>
                                        <p:tgtEl>
                                          <p:spTgt spid="9790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79006"/>
                                        </p:tgtEl>
                                        <p:attrNameLst>
                                          <p:attrName>style.visibility</p:attrName>
                                        </p:attrNameLst>
                                      </p:cBhvr>
                                      <p:to>
                                        <p:strVal val="visible"/>
                                      </p:to>
                                    </p:set>
                                    <p:animEffect transition="in" filter="box(in)">
                                      <p:cBhvr>
                                        <p:cTn id="32" dur="500"/>
                                        <p:tgtEl>
                                          <p:spTgt spid="9790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79007"/>
                                        </p:tgtEl>
                                        <p:attrNameLst>
                                          <p:attrName>style.visibility</p:attrName>
                                        </p:attrNameLst>
                                      </p:cBhvr>
                                      <p:to>
                                        <p:strVal val="visible"/>
                                      </p:to>
                                    </p:set>
                                    <p:animEffect transition="in" filter="box(in)">
                                      <p:cBhvr>
                                        <p:cTn id="37" dur="500"/>
                                        <p:tgtEl>
                                          <p:spTgt spid="9790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79008"/>
                                        </p:tgtEl>
                                        <p:attrNameLst>
                                          <p:attrName>style.visibility</p:attrName>
                                        </p:attrNameLst>
                                      </p:cBhvr>
                                      <p:to>
                                        <p:strVal val="visible"/>
                                      </p:to>
                                    </p:set>
                                    <p:animEffect transition="in" filter="box(in)">
                                      <p:cBhvr>
                                        <p:cTn id="42" dur="500"/>
                                        <p:tgtEl>
                                          <p:spTgt spid="9790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79009"/>
                                        </p:tgtEl>
                                        <p:attrNameLst>
                                          <p:attrName>style.visibility</p:attrName>
                                        </p:attrNameLst>
                                      </p:cBhvr>
                                      <p:to>
                                        <p:strVal val="visible"/>
                                      </p:to>
                                    </p:set>
                                    <p:animEffect transition="in" filter="box(in)">
                                      <p:cBhvr>
                                        <p:cTn id="47" dur="500"/>
                                        <p:tgtEl>
                                          <p:spTgt spid="9790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979010"/>
                                        </p:tgtEl>
                                        <p:attrNameLst>
                                          <p:attrName>style.visibility</p:attrName>
                                        </p:attrNameLst>
                                      </p:cBhvr>
                                      <p:to>
                                        <p:strVal val="visible"/>
                                      </p:to>
                                    </p:set>
                                    <p:animEffect transition="in" filter="box(in)">
                                      <p:cBhvr>
                                        <p:cTn id="52" dur="500"/>
                                        <p:tgtEl>
                                          <p:spTgt spid="979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001" grpId="0" autoUpdateAnimBg="0"/>
      <p:bldP spid="979002" grpId="0" autoUpdateAnimBg="0"/>
      <p:bldP spid="979003" grpId="0" autoUpdateAnimBg="0"/>
      <p:bldP spid="979004" grpId="0" autoUpdateAnimBg="0"/>
      <p:bldP spid="979005" grpId="0" autoUpdateAnimBg="0"/>
      <p:bldP spid="979006" grpId="0" autoUpdateAnimBg="0"/>
      <p:bldP spid="979007" grpId="0" autoUpdateAnimBg="0"/>
      <p:bldP spid="979008" grpId="0" autoUpdateAnimBg="0"/>
      <p:bldP spid="979009" grpId="0" autoUpdateAnimBg="0"/>
      <p:bldP spid="979010"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228600"/>
            <a:ext cx="7772400" cy="685800"/>
          </a:xfrm>
        </p:spPr>
        <p:txBody>
          <a:bodyPr/>
          <a:lstStyle/>
          <a:p>
            <a:r>
              <a:rPr lang="en-US" altLang="en-US" sz="4000" b="1" u="sng" smtClean="0"/>
              <a:t>Summary:</a:t>
            </a:r>
          </a:p>
        </p:txBody>
      </p:sp>
      <p:sp>
        <p:nvSpPr>
          <p:cNvPr id="152579" name="Rectangle 3"/>
          <p:cNvSpPr>
            <a:spLocks noGrp="1" noChangeArrowheads="1"/>
          </p:cNvSpPr>
          <p:nvPr>
            <p:ph idx="1"/>
          </p:nvPr>
        </p:nvSpPr>
        <p:spPr>
          <a:xfrm>
            <a:off x="685800" y="2209800"/>
            <a:ext cx="7772400" cy="2590800"/>
          </a:xfrm>
        </p:spPr>
        <p:txBody>
          <a:bodyPr/>
          <a:lstStyle/>
          <a:p>
            <a:pPr algn="ctr">
              <a:buFontTx/>
              <a:buNone/>
            </a:pPr>
            <a:r>
              <a:rPr lang="en-US" altLang="en-US" smtClean="0"/>
              <a:t>Review: During this block of instruction you have learned the ability to determine elevation using contour intervals and measure ground distance on a Military Map.  </a:t>
            </a:r>
          </a:p>
        </p:txBody>
      </p:sp>
    </p:spTree>
  </p:cSld>
  <p:clrMapOvr>
    <a:masterClrMapping/>
  </p:clrMapOvr>
  <p:transition spd="med">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924050"/>
            <a:ext cx="714851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theme/theme1.xml><?xml version="1.0" encoding="utf-8"?>
<a:theme xmlns:a="http://schemas.openxmlformats.org/drawingml/2006/main" name="PPTClass-lt">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Class-lt" id="{C55B5B9B-4C21-47C3-A6C9-4F0F2F034091}" vid="{22FCD5A6-9CF2-486B-B003-1108412664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PPTClass-lt</Template>
  <TotalTime>8771760</TotalTime>
  <Pages>24</Pages>
  <Words>3173</Words>
  <Application>Microsoft Office PowerPoint</Application>
  <PresentationFormat>On-screen Show (4:3)</PresentationFormat>
  <Paragraphs>316</Paragraphs>
  <Slides>87</Slides>
  <Notes>55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2" baseType="lpstr">
      <vt:lpstr>Times New Roman</vt:lpstr>
      <vt:lpstr>Arial</vt:lpstr>
      <vt:lpstr>Wingdings</vt:lpstr>
      <vt:lpstr>PPTClass-lt</vt:lpstr>
      <vt:lpstr>Microsoft Clip Gallery</vt:lpstr>
      <vt:lpstr>PowerPoint Presentation</vt:lpstr>
      <vt:lpstr>Terminal Learning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Terrain Features:  Match the corresponding Terrain Feature pictured to the corresponding Terrain Feature.</vt:lpstr>
      <vt:lpstr>Summary:</vt:lpstr>
      <vt:lpstr>PowerPoint Presentation</vt:lpstr>
      <vt:lpstr>PowerPoint Presentation</vt:lpstr>
      <vt:lpstr>BLACK:</vt:lpstr>
      <vt:lpstr>                     BLUE:</vt:lpstr>
      <vt:lpstr>BROWN:</vt:lpstr>
      <vt:lpstr>GREEN: </vt:lpstr>
      <vt:lpstr>              RED: </vt:lpstr>
      <vt:lpstr>        RED – BROWN:</vt:lpstr>
      <vt:lpstr>COLORS &amp; DEFINITIONS:</vt:lpstr>
      <vt:lpstr>Check on Learning:</vt:lpstr>
      <vt:lpstr>Colors on a Map Test: </vt:lpstr>
      <vt:lpstr>Colors on a Map:</vt:lpstr>
      <vt:lpstr>COLORS &amp; DEFINITIONS:</vt:lpstr>
      <vt:lpstr>Summary: </vt:lpstr>
      <vt:lpstr>PowerPoint Presentation</vt:lpstr>
      <vt:lpstr>PowerPoint Presentation</vt:lpstr>
      <vt:lpstr>PowerPoint Presentation</vt:lpstr>
      <vt:lpstr>PowerPoint Presentation</vt:lpstr>
      <vt:lpstr>Military Coordinate Scale and Protractor</vt:lpstr>
      <vt:lpstr>We use this scale for most Military Land Navigation Courses.</vt:lpstr>
      <vt:lpstr>When reading the protractor each half tick mark equals half of that number. So you will have to estimate if the point does not line up flush with the tick marks.</vt:lpstr>
      <vt:lpstr>PowerPoint Presentation</vt:lpstr>
      <vt:lpstr>How close a Grid Coordinate can get you.</vt:lpstr>
      <vt:lpstr>You have to read the Map from the Right and Up!</vt:lpstr>
      <vt:lpstr>PowerPoint Presentation</vt:lpstr>
      <vt:lpstr>PowerPoint Presentation</vt:lpstr>
      <vt:lpstr>Proper Steps to Use Protractor:</vt:lpstr>
      <vt:lpstr>PowerPoint Presentation</vt:lpstr>
      <vt:lpstr>PowerPoint Presentation</vt:lpstr>
      <vt:lpstr>2 Letter Grid Identifier:</vt:lpstr>
      <vt:lpstr>Check on Learning:</vt:lpstr>
      <vt:lpstr>Grid Coordinate Test: </vt:lpstr>
      <vt:lpstr>Grid Coordinate Test:</vt:lpstr>
      <vt:lpstr>Summary:</vt:lpstr>
      <vt:lpstr>PowerPoint Presentation</vt:lpstr>
      <vt:lpstr>PowerPoint Presentation</vt:lpstr>
      <vt:lpstr>CONTOUR INTERVALS:</vt:lpstr>
      <vt:lpstr>PowerPoint Presentation</vt:lpstr>
      <vt:lpstr>Find the numbered index contour line nearest the point of which you are trying to determine the elevation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addition to the contour lines, bench marks and spot elevations are used to indicate points of known elevations on the map. </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Check on Learning</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NCOER</dc:title>
  <dc:subject/>
  <dc:creator>SSG Hyland</dc:creator>
  <cp:keywords/>
  <dc:description/>
  <cp:lastModifiedBy>Dan Elder</cp:lastModifiedBy>
  <cp:revision>128</cp:revision>
  <cp:lastPrinted>2000-10-17T13:53:52Z</cp:lastPrinted>
  <dcterms:created xsi:type="dcterms:W3CDTF">1997-09-24T17:07:00Z</dcterms:created>
  <dcterms:modified xsi:type="dcterms:W3CDTF">2016-04-04T11:39:21Z</dcterms:modified>
</cp:coreProperties>
</file>